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64" r:id="rId5"/>
    <p:sldId id="266" r:id="rId6"/>
    <p:sldId id="364" r:id="rId7"/>
    <p:sldId id="372" r:id="rId8"/>
    <p:sldId id="369" r:id="rId9"/>
    <p:sldId id="373" r:id="rId10"/>
    <p:sldId id="363" r:id="rId11"/>
    <p:sldId id="374" r:id="rId12"/>
    <p:sldId id="366" r:id="rId13"/>
    <p:sldId id="375" r:id="rId14"/>
    <p:sldId id="365" r:id="rId15"/>
    <p:sldId id="376" r:id="rId16"/>
    <p:sldId id="362" r:id="rId17"/>
    <p:sldId id="377" r:id="rId18"/>
    <p:sldId id="361" r:id="rId19"/>
    <p:sldId id="378" r:id="rId20"/>
    <p:sldId id="367" r:id="rId21"/>
    <p:sldId id="379" r:id="rId22"/>
    <p:sldId id="380" r:id="rId23"/>
    <p:sldId id="368" r:id="rId24"/>
    <p:sldId id="370" r:id="rId25"/>
    <p:sldId id="381" r:id="rId26"/>
    <p:sldId id="357" r:id="rId27"/>
    <p:sldId id="354" r:id="rId28"/>
    <p:sldId id="348" r:id="rId29"/>
    <p:sldId id="358" r:id="rId30"/>
    <p:sldId id="383" r:id="rId31"/>
    <p:sldId id="382" r:id="rId32"/>
    <p:sldId id="3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AE0C51"/>
    <a:srgbClr val="EC1490"/>
    <a:srgbClr val="C5E0B4"/>
    <a:srgbClr val="D1C3E3"/>
    <a:srgbClr val="DAE3F3"/>
    <a:srgbClr val="FFFFFF"/>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20" autoAdjust="0"/>
  </p:normalViewPr>
  <p:slideViewPr>
    <p:cSldViewPr snapToGrid="0">
      <p:cViewPr varScale="1">
        <p:scale>
          <a:sx n="76" d="100"/>
          <a:sy n="76" d="100"/>
        </p:scale>
        <p:origin x="946"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le Curran" userId="023552ae-12bb-431b-82ca-a3171e6f6f59" providerId="ADAL" clId="{4595D8F7-7976-4BE2-BAEC-249603DDB1AB}"/>
    <pc:docChg chg="custSel modSld">
      <pc:chgData name="Marielle Curran" userId="023552ae-12bb-431b-82ca-a3171e6f6f59" providerId="ADAL" clId="{4595D8F7-7976-4BE2-BAEC-249603DDB1AB}" dt="2024-08-22T08:46:22.257" v="111" actId="20577"/>
      <pc:docMkLst>
        <pc:docMk/>
      </pc:docMkLst>
      <pc:sldChg chg="modNotesTx">
        <pc:chgData name="Marielle Curran" userId="023552ae-12bb-431b-82ca-a3171e6f6f59" providerId="ADAL" clId="{4595D8F7-7976-4BE2-BAEC-249603DDB1AB}" dt="2024-08-22T08:44:51.269" v="108" actId="20577"/>
        <pc:sldMkLst>
          <pc:docMk/>
          <pc:sldMk cId="0" sldId="264"/>
        </pc:sldMkLst>
      </pc:sldChg>
      <pc:sldChg chg="modNotesTx">
        <pc:chgData name="Marielle Curran" userId="023552ae-12bb-431b-82ca-a3171e6f6f59" providerId="ADAL" clId="{4595D8F7-7976-4BE2-BAEC-249603DDB1AB}" dt="2024-08-22T08:44:59.428" v="109" actId="20577"/>
        <pc:sldMkLst>
          <pc:docMk/>
          <pc:sldMk cId="0" sldId="266"/>
        </pc:sldMkLst>
      </pc:sldChg>
      <pc:sldChg chg="modNotesTx">
        <pc:chgData name="Marielle Curran" userId="023552ae-12bb-431b-82ca-a3171e6f6f59" providerId="ADAL" clId="{4595D8F7-7976-4BE2-BAEC-249603DDB1AB}" dt="2024-08-21T10:18:16.510" v="107" actId="20577"/>
        <pc:sldMkLst>
          <pc:docMk/>
          <pc:sldMk cId="236485435" sldId="358"/>
        </pc:sldMkLst>
      </pc:sldChg>
      <pc:sldChg chg="modNotesTx">
        <pc:chgData name="Marielle Curran" userId="023552ae-12bb-431b-82ca-a3171e6f6f59" providerId="ADAL" clId="{4595D8F7-7976-4BE2-BAEC-249603DDB1AB}" dt="2024-08-22T08:46:22.257" v="111" actId="20577"/>
        <pc:sldMkLst>
          <pc:docMk/>
          <pc:sldMk cId="2274869177"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73752-B0DE-4ABD-9F31-375E758182EB}" type="datetimeFigureOut">
              <a:rPr lang="en-GB" smtClean="0"/>
              <a:t>22/08/2024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CC10A-E710-45F3-B3D3-F534CAF6C872}" type="slidenum">
              <a:rPr lang="en-GB" smtClean="0"/>
              <a:t>‹#›</a:t>
            </a:fld>
            <a:endParaRPr lang="en-GB"/>
          </a:p>
        </p:txBody>
      </p:sp>
    </p:spTree>
    <p:extLst>
      <p:ext uri="{BB962C8B-B14F-4D97-AF65-F5344CB8AC3E}">
        <p14:creationId xmlns:p14="http://schemas.microsoft.com/office/powerpoint/2010/main" val="22684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hlink.scot/youth-work-hub/youthwork-outcomes-skil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DFBC0F4-51B5-FD54-A93E-34BE98E7B0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043B004-0CBA-E387-D050-68A6ED3E8A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a:t>
            </a:r>
            <a:r>
              <a:rPr lang="en-GB" altLang="en-US" dirty="0"/>
              <a:t>he facilitator should introduce the resource, ensuring that participants have read the introduction </a:t>
            </a:r>
          </a:p>
          <a:p>
            <a:pPr>
              <a:spcBef>
                <a:spcPct val="0"/>
              </a:spcBef>
            </a:pPr>
            <a:endParaRPr lang="en-GB" altLang="en-US" dirty="0"/>
          </a:p>
          <a:p>
            <a:pPr>
              <a:spcBef>
                <a:spcPct val="0"/>
              </a:spcBef>
            </a:pPr>
            <a:endParaRPr lang="en-GB" altLang="en-US" dirty="0"/>
          </a:p>
          <a:p>
            <a:pPr>
              <a:spcBef>
                <a:spcPct val="0"/>
              </a:spcBef>
            </a:pPr>
            <a:endParaRPr lang="en-US" altLang="en-US" dirty="0"/>
          </a:p>
          <a:p>
            <a:pPr>
              <a:spcBef>
                <a:spcPct val="0"/>
              </a:spcBef>
            </a:pPr>
            <a:endParaRPr lang="en-GB" altLang="en-US" dirty="0"/>
          </a:p>
        </p:txBody>
      </p:sp>
      <p:sp>
        <p:nvSpPr>
          <p:cNvPr id="21508" name="Slide Number Placeholder 3">
            <a:extLst>
              <a:ext uri="{FF2B5EF4-FFF2-40B4-BE49-F238E27FC236}">
                <a16:creationId xmlns:a16="http://schemas.microsoft.com/office/drawing/2014/main" id="{B69068EE-A4B5-B7AA-C569-D7AEDA3D62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ECF3F38-1D10-4B51-A8CB-E037D706B0D9}" type="slidenum">
              <a:rPr lang="en-GB" altLang="en-US">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sz="1200" kern="1200" dirty="0">
                <a:solidFill>
                  <a:schemeClr val="tx1"/>
                </a:solidFill>
                <a:effectLst/>
                <a:latin typeface="+mn-lt"/>
                <a:ea typeface="+mn-ea"/>
                <a:cs typeface="+mn-cs"/>
              </a:rPr>
              <a:t>Everyone, whatever their contact with children and young people may be, shares the responsibility for creating a positive ethos and climate of respect and trust – one in which everyone can make a positive contribution to the wellbeing of each individual within the school and the wider community. Youth work contributes to delivering the key priorities outlined in the National Improvement Framework, helping to achieve excellence and equity through Improvement in children and young people’s health and wellbeing. Its strong focus on equity and inclusion underpins practice and the sector’s contribution to the national improvement priorities. This includes working towards equity of experience and outcomes for young people with protected characteristics and in recognition of the concept of intersectionality.</a:t>
            </a: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51779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56483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The Attainment Scotland Fund provides funding to four national partners: </a:t>
            </a:r>
            <a:r>
              <a:rPr lang="en-GB" sz="1200" kern="1200" dirty="0" err="1">
                <a:solidFill>
                  <a:schemeClr val="tx1"/>
                </a:solidFill>
                <a:effectLst/>
                <a:latin typeface="+mn-lt"/>
                <a:ea typeface="+mn-ea"/>
                <a:cs typeface="+mn-cs"/>
              </a:rPr>
              <a:t>Youthlink</a:t>
            </a:r>
            <a:r>
              <a:rPr lang="en-GB" sz="1200" kern="1200" dirty="0">
                <a:solidFill>
                  <a:schemeClr val="tx1"/>
                </a:solidFill>
                <a:effectLst/>
                <a:latin typeface="+mn-lt"/>
                <a:ea typeface="+mn-ea"/>
                <a:cs typeface="+mn-cs"/>
              </a:rPr>
              <a:t> Scotland, Child Poverty Action Group, CELCIS and Young Scot to work closely with the Scottish Government and other SAC partners to promote and develop the role of youth work in closing the poverty related attainment gap. This is achieved by sharing good practice, supporting practice development and helping to gather evidence of the impact of youth work on attainment and improved outcomes across a learners journey through education.</a:t>
            </a:r>
          </a:p>
          <a:p>
            <a:pPr>
              <a:spcBef>
                <a:spcPct val="0"/>
              </a:spcBef>
            </a:pPr>
            <a:endParaRPr lang="en-US" altLang="en-US" dirty="0"/>
          </a:p>
          <a:p>
            <a:pPr>
              <a:spcBef>
                <a:spcPct val="0"/>
              </a:spcBef>
            </a:pPr>
            <a:endParaRPr lang="en-US" altLang="en-US" dirty="0"/>
          </a:p>
          <a:p>
            <a:pPr>
              <a:spcBef>
                <a:spcPct val="0"/>
              </a:spcBef>
            </a:pPr>
            <a:r>
              <a:rPr lang="en-US" altLang="en-US" dirty="0"/>
              <a:t>The Y</a:t>
            </a:r>
            <a:r>
              <a:rPr lang="en-GB" altLang="en-US" dirty="0" err="1"/>
              <a:t>outh</a:t>
            </a:r>
            <a:r>
              <a:rPr lang="en-GB" altLang="en-US" dirty="0"/>
              <a:t> Work National Operational Standards articulates the role of a youth worker, including enabling </a:t>
            </a:r>
            <a:r>
              <a:rPr lang="en-US" dirty="0"/>
              <a:t>young people to identify, reflect on and use their learning to enhance their future development. Youth workers work together with young people to track and monitor their achievements, such as using the National Youth Work Outcomes and Skills Framework to supporting learner conversations and profiling. Many youth workers also work with youth awards providers to </a:t>
            </a:r>
            <a:r>
              <a:rPr lang="en-US" dirty="0" err="1"/>
              <a:t>recognise</a:t>
            </a:r>
            <a:r>
              <a:rPr lang="en-US" dirty="0"/>
              <a:t> achievements through youth awards. </a:t>
            </a: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380313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71049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sz="1200" kern="1200" dirty="0">
                <a:solidFill>
                  <a:schemeClr val="tx1"/>
                </a:solidFill>
                <a:effectLst/>
                <a:latin typeface="+mn-lt"/>
                <a:ea typeface="+mn-ea"/>
                <a:cs typeface="+mn-cs"/>
              </a:rPr>
              <a:t>Over the last 8 years a suite of guidance documents have been developed to reflect the needs, evolution and diversity of the funding strands. The Attainment Scotland Fund has 3 key strands, which are the </a:t>
            </a:r>
            <a:r>
              <a:rPr lang="en-GB" sz="1200" b="1" kern="1200" dirty="0">
                <a:solidFill>
                  <a:schemeClr val="tx1"/>
                </a:solidFill>
                <a:effectLst/>
                <a:latin typeface="+mn-lt"/>
                <a:ea typeface="+mn-ea"/>
                <a:cs typeface="+mn-cs"/>
              </a:rPr>
              <a:t>Pupil Equity Fund</a:t>
            </a:r>
            <a:r>
              <a:rPr lang="en-GB" sz="1200" kern="1200" dirty="0">
                <a:solidFill>
                  <a:schemeClr val="tx1"/>
                </a:solidFill>
                <a:effectLst/>
                <a:latin typeface="+mn-lt"/>
                <a:ea typeface="+mn-ea"/>
                <a:cs typeface="+mn-cs"/>
              </a:rPr>
              <a:t>, where £130 million is distributed annually on an allocation of £1025 per head to 97% of schools for pupils in P1-S3 known to be eligible for free school meals. The </a:t>
            </a:r>
            <a:r>
              <a:rPr lang="en-GB" sz="1200" b="1" kern="1200" dirty="0">
                <a:solidFill>
                  <a:schemeClr val="tx1"/>
                </a:solidFill>
                <a:effectLst/>
                <a:latin typeface="+mn-lt"/>
                <a:ea typeface="+mn-ea"/>
                <a:cs typeface="+mn-cs"/>
              </a:rPr>
              <a:t>care experienced fund</a:t>
            </a:r>
            <a:r>
              <a:rPr lang="en-GB" sz="1200" kern="1200" dirty="0">
                <a:solidFill>
                  <a:schemeClr val="tx1"/>
                </a:solidFill>
                <a:effectLst/>
                <a:latin typeface="+mn-lt"/>
                <a:ea typeface="+mn-ea"/>
                <a:cs typeface="+mn-cs"/>
              </a:rPr>
              <a:t> is provided to local authorities to enable targeting of initiatives, activities, and resources that will improve the educational outcomes of children and young people who have experienced care, contributing to keeping The Promise. This is directed by Chief Social Work and Education Officers, in conjunction with key planning partners to target how its invested. The funding is intended to be inclusive, with care experienced children and young people from birth to the age of 26, being eligible for the fund. Each local authority receives £1,225 per looked after child aged 5 to15 as reported in the Children's Social Work Statistics Scotland publication. In 2022 there was a refresh of the Scottish Attainment Challenge and as part of this, the distribution of funds was calculated more equitably with all 32 local authorities receiving a share of £43 million annually of </a:t>
            </a:r>
            <a:r>
              <a:rPr lang="en-GB" sz="1200" b="1" kern="1200" dirty="0">
                <a:solidFill>
                  <a:schemeClr val="tx1"/>
                </a:solidFill>
                <a:effectLst/>
                <a:latin typeface="+mn-lt"/>
                <a:ea typeface="+mn-ea"/>
                <a:cs typeface="+mn-cs"/>
              </a:rPr>
              <a:t>Strategic Equity Funding</a:t>
            </a:r>
            <a:r>
              <a:rPr lang="en-GB" sz="1200" kern="1200" dirty="0">
                <a:solidFill>
                  <a:schemeClr val="tx1"/>
                </a:solidFill>
                <a:effectLst/>
                <a:latin typeface="+mn-lt"/>
                <a:ea typeface="+mn-ea"/>
                <a:cs typeface="+mn-cs"/>
              </a:rPr>
              <a:t> and having a clear role to play to invest in approaches to achieving the mission of the Scottish Attainment Challenge. This replaced the previous model of local authority groupings considered ‘Challenge, Schools or Universal’ authorities, where there were significant differences in the levels of funding provided and their experience of tackling the PRAG. Governance of the Strategic Equity Fund is monitored through </a:t>
            </a:r>
            <a:r>
              <a:rPr lang="en-GB" sz="1200" b="1" kern="1200" dirty="0">
                <a:solidFill>
                  <a:schemeClr val="tx1"/>
                </a:solidFill>
                <a:effectLst/>
                <a:latin typeface="+mn-lt"/>
                <a:ea typeface="+mn-ea"/>
                <a:cs typeface="+mn-cs"/>
              </a:rPr>
              <a:t>The Framework for recovery and accelerating progress,</a:t>
            </a:r>
            <a:r>
              <a:rPr lang="en-GB" sz="1200" kern="1200" dirty="0">
                <a:solidFill>
                  <a:schemeClr val="tx1"/>
                </a:solidFill>
                <a:effectLst/>
                <a:latin typeface="+mn-lt"/>
                <a:ea typeface="+mn-ea"/>
                <a:cs typeface="+mn-cs"/>
              </a:rPr>
              <a:t> which was developed as part of the refreshed mission in 2022. This document: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reinforces the collective commitment to equity in education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reiterates the respective roles and responsibilities for improvement across the education system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encourages partnership working and collaboration at all levels of the education system and with local and third sector partners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sets high expectations for progress in closing the poverty related attainment gap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requires local authorities to set stretch aims for progress in closing the poverty related attainment gap by 2025/26, which reinforces accountability, whilst encouraging empowerment for how the challenge is delivered locally and what progress looks like in each area.</a:t>
            </a:r>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369975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193990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The Scottish Attainment Challenge Logic Model illustrates, at a high level, the activities that will lead to the short, medium and long term outcomes designed to achieve the Scottish Attainment Challenge mission ‘to use education to improve outcomes for children and young people impacted by poverty, with a focus on tackling the poverty-related attainment gap’. The Logic Model seeks to balance the complexity of the SAC Mission and the simplicity of a useable tool which is accessible and meaningful to all stakeholders and activities they may carry out in different, and interrelated ways. The framework for recovery also highlights the SAC logic model as a key resource to help inform approaches to accelerating progress. There are 4 logic models to illustrate the varying activities from the national strategic level to the operational school and local level:</a:t>
            </a:r>
          </a:p>
          <a:p>
            <a:pPr lvl="0"/>
            <a:r>
              <a:rPr lang="en-GB" sz="1200" kern="1200" dirty="0">
                <a:solidFill>
                  <a:schemeClr val="tx1"/>
                </a:solidFill>
                <a:effectLst/>
                <a:latin typeface="+mn-lt"/>
                <a:ea typeface="+mn-ea"/>
                <a:cs typeface="+mn-cs"/>
              </a:rPr>
              <a:t>Overall logic model – summarising all inputs and activities</a:t>
            </a:r>
          </a:p>
          <a:p>
            <a:pPr lvl="0"/>
            <a:r>
              <a:rPr lang="en-GB" sz="1200" kern="1200" dirty="0">
                <a:solidFill>
                  <a:schemeClr val="tx1"/>
                </a:solidFill>
                <a:effectLst/>
                <a:latin typeface="+mn-lt"/>
                <a:ea typeface="+mn-ea"/>
                <a:cs typeface="+mn-cs"/>
              </a:rPr>
              <a:t>National logic model – for central government, national bodies</a:t>
            </a:r>
          </a:p>
          <a:p>
            <a:pPr lvl="0"/>
            <a:r>
              <a:rPr lang="en-GB" sz="1200" kern="1200" dirty="0">
                <a:solidFill>
                  <a:schemeClr val="tx1"/>
                </a:solidFill>
                <a:effectLst/>
                <a:latin typeface="+mn-lt"/>
                <a:ea typeface="+mn-ea"/>
                <a:cs typeface="+mn-cs"/>
              </a:rPr>
              <a:t>Regional/local logic model – for Regional Improvement Collaboratives, Local Authority Scottish Attainment Challenge leads</a:t>
            </a:r>
          </a:p>
          <a:p>
            <a:pPr lvl="0"/>
            <a:r>
              <a:rPr lang="en-GB" sz="1200" kern="1200" dirty="0">
                <a:solidFill>
                  <a:schemeClr val="tx1"/>
                </a:solidFill>
                <a:effectLst/>
                <a:latin typeface="+mn-lt"/>
                <a:ea typeface="+mn-ea"/>
                <a:cs typeface="+mn-cs"/>
              </a:rPr>
              <a:t>School/community logic model – for school leaders, practitioners, children and young people, parents, carers, families, community organisations, third sector</a:t>
            </a:r>
          </a:p>
          <a:p>
            <a:r>
              <a:rPr lang="en-GB" sz="1200" kern="1200" dirty="0">
                <a:solidFill>
                  <a:schemeClr val="tx1"/>
                </a:solidFill>
                <a:effectLst/>
                <a:latin typeface="+mn-lt"/>
                <a:ea typeface="+mn-ea"/>
                <a:cs typeface="+mn-cs"/>
              </a:rPr>
              <a:t>The logic models can be used locally in a number of ways to support progress towards the Scottish Attainment Challenge mission and as a systematic tool to drive improvement in a school or locality; there is no one-size fits all approach. For note, schools and local authorities are not expected to formally report against progress towards the logic model outcomes, but discussions around this would form part of the usual dialogue with Education Scotland Regional Improvement Teams, including Attainment Advisors. The model is one of a range of tools which schools can use to support planning and monitoring of progress in closing the poverty-related attainment gap. For example, it can be used alongside school self-evaluation to inform discussions about progress and next steps</a:t>
            </a:r>
          </a:p>
          <a:p>
            <a:pPr>
              <a:spcBef>
                <a:spcPct val="0"/>
              </a:spcBef>
            </a:pPr>
            <a:endParaRPr lang="en-US" altLang="en-US" dirty="0"/>
          </a:p>
          <a:p>
            <a:pPr>
              <a:spcBef>
                <a:spcPct val="0"/>
              </a:spcBef>
            </a:pPr>
            <a:r>
              <a:rPr lang="en-US" altLang="en-US" dirty="0"/>
              <a:t>G</a:t>
            </a:r>
            <a:r>
              <a:rPr lang="en-GB" altLang="en-US" dirty="0" err="1"/>
              <a:t>uidance</a:t>
            </a:r>
            <a:r>
              <a:rPr lang="en-GB" altLang="en-US" dirty="0"/>
              <a:t> to support the SAC emphasises the need for a collaborative approach to closing the poverty-related attainment gap. The role of youth work is supported through one of the SAC national programmes, delivered by YouthLink Scotland. More information about the role of youth work in the SAC can be found on their website https://www.youthlink.scot/education-skills/scottish-attainment-challenge/ and in the Guide for Schools publication. Youth work and school partnerships are effectively improving school attendance and engagement in learning, raising attainment and achievement. This includes opportunities provided by youth work </a:t>
            </a:r>
            <a:r>
              <a:rPr lang="en-GB" altLang="en-US" dirty="0" err="1"/>
              <a:t>outwith</a:t>
            </a:r>
            <a:r>
              <a:rPr lang="en-GB" altLang="en-US" dirty="0"/>
              <a:t> school – during holiday periods, after school for young people and the wider family.</a:t>
            </a:r>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10686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378311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On 7 December 2023, the Scottish Parliament unanimously passed the United Nations Convention on the Rights of the Child Bill for the second time. The Bill is a landmark piece of legislation that incorporates the UNCRC into Scots law and it is clear that we all have a duty to ensure that we assist children and young people to recognise, realise and defend their rights.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local authorities should promote the meaningful involvement of staff, parents and pupils in PEF, as outlined in Article 12 of the UNCRC. As described in the PEF inwards outwards forwards document, the value of consultation as part of PEF planning is recognised and encouraged by local authorities. For example Stirling Council developed a ‘Social Justice Ambassadors’ programme to ensure the meaningful involvement of children and young people in decision making which affects them, including PEF. Most commonly this was through consultations with Pupil Councils and Parent Councils. However, there were a few examples of wider consultation, including examples of Participatory Budgeting.</a:t>
            </a:r>
          </a:p>
          <a:p>
            <a:pPr>
              <a:spcBef>
                <a:spcPct val="0"/>
              </a:spcBef>
            </a:pPr>
            <a:endParaRPr lang="en-US" altLang="en-US" dirty="0"/>
          </a:p>
          <a:p>
            <a:pPr fontAlgn="base"/>
            <a:r>
              <a:rPr lang="en-US" sz="1200" b="0" i="0" kern="1200" dirty="0">
                <a:solidFill>
                  <a:schemeClr val="tx1"/>
                </a:solidFill>
                <a:effectLst/>
                <a:latin typeface="+mn-lt"/>
                <a:ea typeface="+mn-ea"/>
                <a:cs typeface="+mn-cs"/>
              </a:rPr>
              <a:t>Youth work is human rights work. The sector’s rights-based approach spans young people’s lives from non-discrimination, to meaningful participation, health, education, and play. In doing so, youth work has an integral role in </a:t>
            </a:r>
            <a:r>
              <a:rPr lang="en-US" sz="1200" b="0" i="0" kern="1200" dirty="0" err="1">
                <a:solidFill>
                  <a:schemeClr val="tx1"/>
                </a:solidFill>
                <a:effectLst/>
                <a:latin typeface="+mn-lt"/>
                <a:ea typeface="+mn-ea"/>
                <a:cs typeface="+mn-cs"/>
              </a:rPr>
              <a:t>realising</a:t>
            </a:r>
            <a:r>
              <a:rPr lang="en-US" sz="1200" b="0" i="0" kern="1200" dirty="0">
                <a:solidFill>
                  <a:schemeClr val="tx1"/>
                </a:solidFill>
                <a:effectLst/>
                <a:latin typeface="+mn-lt"/>
                <a:ea typeface="+mn-ea"/>
                <a:cs typeface="+mn-cs"/>
              </a:rPr>
              <a:t> national ambitions to make Scotland the best place to grow up.</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UN Convention on the Rights of the Child wraps around the </a:t>
            </a:r>
            <a:r>
              <a:rPr lang="en-US" sz="1200" b="0" i="0" u="none" strike="noStrike" kern="1200" dirty="0">
                <a:solidFill>
                  <a:schemeClr val="tx1"/>
                </a:solidFill>
                <a:effectLst/>
                <a:latin typeface="+mn-lt"/>
                <a:ea typeface="+mn-ea"/>
                <a:cs typeface="+mn-cs"/>
                <a:hlinkClick r:id="rId3"/>
              </a:rPr>
              <a:t>Youth Work Outcomes and Skills Framework</a:t>
            </a:r>
            <a:r>
              <a:rPr lang="en-US" sz="1200" b="0" i="0" kern="1200" dirty="0">
                <a:solidFill>
                  <a:schemeClr val="tx1"/>
                </a:solidFill>
                <a:effectLst/>
                <a:latin typeface="+mn-lt"/>
                <a:ea typeface="+mn-ea"/>
                <a:cs typeface="+mn-cs"/>
              </a:rPr>
              <a:t>, cementing youth work as a rights-respecting and rights-promoting practice.</a:t>
            </a:r>
          </a:p>
          <a:p>
            <a:pPr fontAlgn="base"/>
            <a:r>
              <a:rPr lang="en-US" sz="1200" b="0" i="0" kern="1200" dirty="0">
                <a:solidFill>
                  <a:schemeClr val="tx1"/>
                </a:solidFill>
                <a:effectLst/>
                <a:latin typeface="+mn-lt"/>
                <a:ea typeface="+mn-ea"/>
                <a:cs typeface="+mn-cs"/>
              </a:rPr>
              <a:t>We believe young people have a right to access youth work. It shouldn’t be a postcode lottery whether you are able to access quality youth work. Incorporation of UN Convention on the Rights of the Child into Scots law gives an opportunity to rectify this.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Youth work and school partnerships are providing opportunities such as youth voice and participation, including opportunities for social action. </a:t>
            </a:r>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322780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26711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This first activity takes the form of a quiz. It is designed to share information about the roles and responsibilities of schools and youth work.</a:t>
            </a:r>
            <a:endParaRPr lang="en-GB" altLang="en-US" dirty="0"/>
          </a:p>
          <a:p>
            <a:pPr>
              <a:spcBef>
                <a:spcPct val="0"/>
              </a:spcBef>
            </a:pPr>
            <a:endParaRPr lang="en-GB" altLang="en-US" dirty="0"/>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kern="1200" dirty="0">
                <a:solidFill>
                  <a:schemeClr val="tx1"/>
                </a:solidFill>
                <a:effectLst/>
                <a:latin typeface="+mn-lt"/>
                <a:ea typeface="+mn-ea"/>
                <a:cs typeface="+mn-cs"/>
              </a:rPr>
              <a:t>T</a:t>
            </a:r>
            <a:r>
              <a:rPr lang="en-GB" altLang="en-US" sz="1200" kern="1200" dirty="0">
                <a:solidFill>
                  <a:schemeClr val="tx1"/>
                </a:solidFill>
                <a:effectLst/>
                <a:latin typeface="+mn-lt"/>
                <a:ea typeface="+mn-ea"/>
                <a:cs typeface="+mn-cs"/>
              </a:rPr>
              <a:t>he nature and purpose of youth work in Scotland sets out the distinct and key features of the practice, including the voluntary nature of young people’s participation. </a:t>
            </a:r>
            <a:endParaRPr lang="en-GB" altLang="en-US" dirty="0"/>
          </a:p>
          <a:p>
            <a:pPr>
              <a:spcBef>
                <a:spcPct val="0"/>
              </a:spcBef>
            </a:pPr>
            <a:endParaRPr lang="en-GB" sz="1200" kern="1200" dirty="0">
              <a:solidFill>
                <a:schemeClr val="tx1"/>
              </a:solidFill>
              <a:effectLst/>
              <a:latin typeface="+mn-lt"/>
              <a:ea typeface="+mn-ea"/>
              <a:cs typeface="+mn-cs"/>
            </a:endParaRPr>
          </a:p>
          <a:p>
            <a:pPr>
              <a:spcBef>
                <a:spcPct val="0"/>
              </a:spcBef>
            </a:pPr>
            <a:endParaRPr lang="en-GB" sz="1200" kern="1200" dirty="0">
              <a:solidFill>
                <a:schemeClr val="tx1"/>
              </a:solidFill>
              <a:effectLst/>
              <a:latin typeface="+mn-lt"/>
              <a:ea typeface="+mn-ea"/>
              <a:cs typeface="+mn-cs"/>
            </a:endParaRPr>
          </a:p>
          <a:p>
            <a:pPr>
              <a:spcBef>
                <a:spcPct val="0"/>
              </a:spcBef>
            </a:pPr>
            <a:r>
              <a:rPr lang="en-GB" sz="1200" kern="1200" dirty="0">
                <a:solidFill>
                  <a:schemeClr val="tx1"/>
                </a:solidFill>
                <a:effectLst/>
                <a:latin typeface="+mn-lt"/>
                <a:ea typeface="+mn-ea"/>
                <a:cs typeface="+mn-cs"/>
              </a:rPr>
              <a:t>Youth work may involve activities and opportunity for social interaction. Activities are often used as engagement tools, or to create opportunity to develop skills. The focus is on the learning and development of young people, with the relationship between youth worker and young person playing a key role. This resource on screen sets out how purposeful partnerships with appropriate third sector organisations, including youth work can improve outcomes for children, young people and families. The third sector has experience in delivering projects which address each of the three priorities identified for the Scottish Attainment Challenge but is particularly well placed to support improvements to health and wellbeing and to improve employability skills and school leaver destinations. One of the primary levers for change is recognised as being partnership work with families and communities and it is here that participation in community activities can be of particular value.</a:t>
            </a:r>
          </a:p>
          <a:p>
            <a:pPr>
              <a:spcBef>
                <a:spcPct val="0"/>
              </a:spcBef>
            </a:pPr>
            <a:endParaRPr lang="en-US" altLang="en-US" sz="1200" kern="1200" dirty="0">
              <a:solidFill>
                <a:schemeClr val="tx1"/>
              </a:solidFill>
              <a:effectLst/>
              <a:latin typeface="+mn-lt"/>
              <a:ea typeface="+mn-ea"/>
              <a:cs typeface="+mn-cs"/>
            </a:endParaRPr>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527933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2357747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sz="1200" kern="1200" dirty="0">
                <a:solidFill>
                  <a:schemeClr val="tx1"/>
                </a:solidFill>
                <a:effectLst/>
                <a:latin typeface="+mn-lt"/>
                <a:ea typeface="+mn-ea"/>
                <a:cs typeface="+mn-cs"/>
              </a:rPr>
              <a:t>The National Improvement Framework highlights the importance of engaging learners and parents/carers effectively in approaches to reporting. Crucially, it emphasises the value of ensuring parents/carers are supported to enable them to play an active role in their children’s learning and achievement. Therefore, parents and families must have access to information that allows them to form a clear understanding of how their child is progressing, and the information they need to help them play a key role in their child’s education.</a:t>
            </a:r>
          </a:p>
          <a:p>
            <a:pPr>
              <a:spcBef>
                <a:spcPct val="0"/>
              </a:spcBef>
            </a:pPr>
            <a:endParaRPr lang="en-US" altLang="en-US" sz="1200" kern="1200" dirty="0">
              <a:solidFill>
                <a:schemeClr val="tx1"/>
              </a:solidFill>
              <a:effectLst/>
              <a:latin typeface="+mn-lt"/>
              <a:ea typeface="+mn-ea"/>
              <a:cs typeface="+mn-cs"/>
            </a:endParaRPr>
          </a:p>
          <a:p>
            <a:pPr>
              <a:spcBef>
                <a:spcPct val="0"/>
              </a:spcBef>
            </a:pPr>
            <a:r>
              <a:rPr lang="en-US" altLang="en-US" sz="1200" kern="1200" dirty="0">
                <a:solidFill>
                  <a:schemeClr val="tx1"/>
                </a:solidFill>
                <a:effectLst/>
                <a:latin typeface="+mn-lt"/>
                <a:ea typeface="+mn-ea"/>
                <a:cs typeface="+mn-cs"/>
              </a:rPr>
              <a:t>Y</a:t>
            </a:r>
            <a:r>
              <a:rPr lang="en-GB" altLang="en-US" sz="1200" kern="1200" dirty="0" err="1">
                <a:solidFill>
                  <a:schemeClr val="tx1"/>
                </a:solidFill>
                <a:effectLst/>
                <a:latin typeface="+mn-lt"/>
                <a:ea typeface="+mn-ea"/>
                <a:cs typeface="+mn-cs"/>
              </a:rPr>
              <a:t>outh</a:t>
            </a:r>
            <a:r>
              <a:rPr lang="en-GB" altLang="en-US" sz="1200" kern="1200" dirty="0">
                <a:solidFill>
                  <a:schemeClr val="tx1"/>
                </a:solidFill>
                <a:effectLst/>
                <a:latin typeface="+mn-lt"/>
                <a:ea typeface="+mn-ea"/>
                <a:cs typeface="+mn-cs"/>
              </a:rPr>
              <a:t> workers support children and young people to reflect on their progress and may, as appropriate, work with them to inform parents/carers about progress. The difference here is that there is not a duty to ‘report’.</a:t>
            </a: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340051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23</a:t>
            </a:fld>
            <a:endParaRPr lang="en-GB"/>
          </a:p>
        </p:txBody>
      </p:sp>
    </p:spTree>
    <p:extLst>
      <p:ext uri="{BB962C8B-B14F-4D97-AF65-F5344CB8AC3E}">
        <p14:creationId xmlns:p14="http://schemas.microsoft.com/office/powerpoint/2010/main" val="2729821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a:p>
            <a:pPr>
              <a:spcBef>
                <a:spcPct val="0"/>
              </a:spcBef>
            </a:pPr>
            <a:endParaRPr lang="en-GB" altLang="en-US" dirty="0"/>
          </a:p>
          <a:p>
            <a:pPr>
              <a:spcBef>
                <a:spcPct val="0"/>
              </a:spcBef>
            </a:pPr>
            <a:endParaRPr lang="en-GB" altLang="en-US" dirty="0"/>
          </a:p>
          <a:p>
            <a:pPr>
              <a:spcBef>
                <a:spcPct val="0"/>
              </a:spcBef>
            </a:pPr>
            <a:endParaRPr lang="en-GB" altLang="en-US" dirty="0"/>
          </a:p>
          <a:p>
            <a:pPr>
              <a:spcBef>
                <a:spcPct val="0"/>
              </a:spcBef>
            </a:pPr>
            <a:r>
              <a:rPr lang="en-GB" altLang="en-US" dirty="0"/>
              <a:t>This is an internal page in </a:t>
            </a:r>
            <a:r>
              <a:rPr lang="en-GB" altLang="en-US" b="1" dirty="0"/>
              <a:t>blue</a:t>
            </a:r>
            <a:r>
              <a:rPr lang="en-GB" altLang="en-US" dirty="0"/>
              <a:t> and can be duplicated to create additional pages. Always keep the heading and footer as shown. Use the corresponding </a:t>
            </a:r>
            <a:r>
              <a:rPr lang="en-GB" altLang="en-US" b="1" dirty="0"/>
              <a:t>blue</a:t>
            </a:r>
            <a:r>
              <a:rPr lang="en-GB" altLang="en-US" dirty="0"/>
              <a:t> internal and back pages if you are using this page. </a:t>
            </a:r>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24</a:t>
            </a:fld>
            <a:endParaRPr lang="en-GB" altLang="en-US">
              <a:latin typeface="Calibri" panose="020F0502020204030204" pitchFamily="34" charset="0"/>
            </a:endParaRPr>
          </a:p>
        </p:txBody>
      </p:sp>
    </p:spTree>
    <p:extLst>
      <p:ext uri="{BB962C8B-B14F-4D97-AF65-F5344CB8AC3E}">
        <p14:creationId xmlns:p14="http://schemas.microsoft.com/office/powerpoint/2010/main" val="51779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Facilitator to break participants into smaller groups to undertake this exercise</a:t>
            </a:r>
          </a:p>
          <a:p>
            <a:endParaRPr lang="en-US" baseline="0" dirty="0"/>
          </a:p>
          <a:p>
            <a:r>
              <a:rPr lang="en-GB" sz="1200" b="0" i="0" u="none" strike="noStrike" kern="1200" baseline="0" dirty="0">
                <a:solidFill>
                  <a:schemeClr val="tx1"/>
                </a:solidFill>
                <a:latin typeface="+mn-lt"/>
                <a:ea typeface="+mn-ea"/>
                <a:cs typeface="+mn-cs"/>
              </a:rPr>
              <a:t>Facilitator’s notes:</a:t>
            </a:r>
          </a:p>
          <a:p>
            <a:r>
              <a:rPr lang="en-US" sz="1200" b="0" i="0" u="none" strike="noStrike" kern="1200" baseline="0" dirty="0">
                <a:solidFill>
                  <a:schemeClr val="tx1"/>
                </a:solidFill>
                <a:latin typeface="+mn-lt"/>
                <a:ea typeface="+mn-ea"/>
                <a:cs typeface="+mn-cs"/>
              </a:rPr>
              <a:t>1. Facilitators to invite participants to reflect on what they’ve heard so far about the roles of youth work and schools. Any surprises about what they’ve heard? What misconceptions exist about schools or youth work?</a:t>
            </a:r>
          </a:p>
          <a:p>
            <a:r>
              <a:rPr lang="en-US" sz="1200" b="0" i="0" u="none" strike="noStrike" kern="1200" baseline="0" dirty="0">
                <a:solidFill>
                  <a:schemeClr val="tx1"/>
                </a:solidFill>
                <a:latin typeface="+mn-lt"/>
                <a:ea typeface="+mn-ea"/>
                <a:cs typeface="+mn-cs"/>
              </a:rPr>
              <a:t>2. Each discussion group is given the statements on the slide to discuss. Facilitators should encourage participants to acknowledge that what is obvious to one person, may not be to another. This is because we all bring different knowledge, experiences and perspectives to the table. Be empathic and willing to learn from each other.</a:t>
            </a:r>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50575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Facilitator may wish to bring the group back together to feed back and explore the challenge questions</a:t>
            </a:r>
          </a:p>
          <a:p>
            <a:r>
              <a:rPr lang="en-US" baseline="0" dirty="0"/>
              <a:t>Highlight the glossary of terms document (Sharing terminology </a:t>
            </a:r>
            <a:r>
              <a:rPr lang="en-US" baseline="0"/>
              <a:t>between practitioners)</a:t>
            </a: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395188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mn-ea"/>
                <a:cs typeface="+mn-cs"/>
              </a:rPr>
              <a:t>LEARNING FROM PRACTICE</a:t>
            </a:r>
          </a:p>
          <a:p>
            <a:r>
              <a:rPr lang="en-US" sz="1200" b="0" i="0" u="none" strike="noStrike" kern="1200" baseline="0" dirty="0">
                <a:solidFill>
                  <a:schemeClr val="tx1"/>
                </a:solidFill>
                <a:latin typeface="+mn-lt"/>
                <a:ea typeface="+mn-ea"/>
                <a:cs typeface="+mn-cs"/>
              </a:rPr>
              <a:t>It may be helpful to provide opportunity for participants to engage with some of the practice sharing examples as part of the session.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case studies illustrate where a shared understanding and a common professional language have supported the development of relationships based on mutual respect and improved the partnership working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case study on the next slide is from Highland</a:t>
            </a:r>
            <a:endParaRPr lang="en-GB" dirty="0"/>
          </a:p>
          <a:p>
            <a:pPr>
              <a:spcBef>
                <a:spcPct val="0"/>
              </a:spcBef>
            </a:pPr>
            <a:endParaRPr lang="en-GB" altLang="en-US" dirty="0"/>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27</a:t>
            </a:fld>
            <a:endParaRPr lang="en-GB" altLang="en-US">
              <a:latin typeface="Calibri" panose="020F0502020204030204" pitchFamily="34" charset="0"/>
            </a:endParaRPr>
          </a:p>
        </p:txBody>
      </p:sp>
    </p:spTree>
    <p:extLst>
      <p:ext uri="{BB962C8B-B14F-4D97-AF65-F5344CB8AC3E}">
        <p14:creationId xmlns:p14="http://schemas.microsoft.com/office/powerpoint/2010/main" val="855516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Ullapool High School is in Highland Council, situated in the village of Ullapool, at the seaward end of </a:t>
            </a:r>
            <a:r>
              <a:rPr lang="en-GB" sz="1200" kern="1200" dirty="0" err="1">
                <a:solidFill>
                  <a:schemeClr val="tx1"/>
                </a:solidFill>
                <a:effectLst/>
                <a:latin typeface="+mn-lt"/>
                <a:ea typeface="+mn-ea"/>
                <a:cs typeface="+mn-cs"/>
              </a:rPr>
              <a:t>Lochbroom</a:t>
            </a:r>
            <a:r>
              <a:rPr lang="en-GB" sz="1200" kern="1200" dirty="0">
                <a:solidFill>
                  <a:schemeClr val="tx1"/>
                </a:solidFill>
                <a:effectLst/>
                <a:latin typeface="+mn-lt"/>
                <a:ea typeface="+mn-ea"/>
                <a:cs typeface="+mn-cs"/>
              </a:rPr>
              <a:t> in Wester Ross. The school serves a delineated catchment area covering a large remote area. The majority of pupils live in SIMD quintiles three and four and less than 10% are entitled to free school meals, however families face challenges due to in-work poverty, fuel poverty and added costs associated with the remote rural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need to support young people to access school and community based activities beyond the school day was identified jointly by the headteacher (HT), youth development worker (YDO) and a local councillor. Analysis identified that a barrier for 2/3 of the school roll was transport home, with 50% living in remote rural areas. A pupil survey by the LA stated 59% of respondents identified lack of transport as a barrier to participation. </a:t>
            </a:r>
          </a:p>
          <a:p>
            <a:pPr marL="0" indent="0">
              <a:buNone/>
            </a:pPr>
            <a:endParaRPr lang="en-US" sz="1200" i="1" dirty="0">
              <a:latin typeface="Arial" panose="020B0604020202020204" pitchFamily="34" charset="0"/>
              <a:cs typeface="Arial" panose="020B0604020202020204" pitchFamily="34" charset="0"/>
            </a:endParaRPr>
          </a:p>
          <a:p>
            <a:pPr marL="0" indent="0">
              <a:buNone/>
            </a:pPr>
            <a:endParaRPr lang="en-US" sz="1200" i="1" dirty="0">
              <a:latin typeface="Arial" panose="020B0604020202020204" pitchFamily="34" charset="0"/>
              <a:cs typeface="Arial" panose="020B0604020202020204" pitchFamily="34" charset="0"/>
            </a:endParaRPr>
          </a:p>
          <a:p>
            <a:pPr lvl="0"/>
            <a:r>
              <a:rPr lang="en-GB" sz="1200" kern="1200" dirty="0">
                <a:solidFill>
                  <a:schemeClr val="tx1"/>
                </a:solidFill>
                <a:effectLst/>
                <a:latin typeface="+mn-lt"/>
                <a:ea typeface="+mn-ea"/>
                <a:cs typeface="+mn-cs"/>
              </a:rPr>
              <a:t>What are the features of effective partnership working between UHS and HLH?</a:t>
            </a:r>
            <a:r>
              <a:rPr lang="en-GB" sz="900" kern="1200" dirty="0">
                <a:solidFill>
                  <a:schemeClr val="tx1"/>
                </a:solidFill>
                <a:effectLst/>
                <a:latin typeface="+mn-lt"/>
                <a:ea typeface="+mn-ea"/>
                <a:cs typeface="+mn-cs"/>
              </a:rPr>
              <a:t>1 response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Shared values of inclusion and nurture; open, honest, frequent communication (aided by having a shared space). Pupils have easy access to YDO and vice versa. Understanding of each others roles.</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was the partnership developed?</a:t>
            </a:r>
            <a:r>
              <a:rPr lang="en-GB" sz="900" kern="1200" dirty="0">
                <a:solidFill>
                  <a:schemeClr val="tx1"/>
                </a:solidFill>
                <a:effectLst/>
                <a:latin typeface="+mn-lt"/>
                <a:ea typeface="+mn-ea"/>
                <a:cs typeface="+mn-cs"/>
              </a:rPr>
              <a:t>1 response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Over time - YDO has been in the school since it opened in 2000. Close working relationships between YDO and office staff, Guidance and SLT. Being able to "pop in" and have a quick chat/run through possible ideas rather than always setting up a formal meeting has been really important. Continuity of staff has also helped build relationships.</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Please provide some examples of how collaboration has led to improved outcomes for young people</a:t>
            </a:r>
            <a:r>
              <a:rPr lang="en-GB" sz="900" kern="1200" dirty="0">
                <a:solidFill>
                  <a:schemeClr val="tx1"/>
                </a:solidFill>
                <a:effectLst/>
                <a:latin typeface="+mn-lt"/>
                <a:ea typeface="+mn-ea"/>
                <a:cs typeface="+mn-cs"/>
              </a:rPr>
              <a:t>1 response</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YDO delivering aspects of PSE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Resilience for Life; Youth Achievement Awards/Saltire/Leadership Awards; Late Bus (wellbeing and attainment support), Safe Space (YDO office); P7 transition events, support with school trips, Youth Forum, 'My Future, My Success' Mentoring programme, YDO part of Child Planning and 16+ transition meetings.</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are your top tips for others developing effective partnership working between youth work and school?	</a:t>
            </a:r>
          </a:p>
          <a:p>
            <a:pPr lvl="1"/>
            <a:r>
              <a:rPr lang="en-GB" sz="1200" kern="1200" dirty="0">
                <a:solidFill>
                  <a:schemeClr val="tx1"/>
                </a:solidFill>
                <a:effectLst/>
                <a:latin typeface="+mn-lt"/>
                <a:ea typeface="+mn-ea"/>
                <a:cs typeface="+mn-cs"/>
              </a:rPr>
              <a:t>Taking time to develop positive relationships; regular face-to-face communication and shared values.</a:t>
            </a:r>
            <a:endParaRPr lang="en-GB" sz="1600" kern="1200" dirty="0">
              <a:solidFill>
                <a:schemeClr val="tx1"/>
              </a:solidFill>
              <a:effectLst/>
              <a:latin typeface="+mn-lt"/>
              <a:ea typeface="+mn-ea"/>
              <a:cs typeface="+mn-cs"/>
            </a:endParaRPr>
          </a:p>
          <a:p>
            <a:pPr marL="0" indent="0">
              <a:buNone/>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28</a:t>
            </a:fld>
            <a:endParaRPr lang="en-GB"/>
          </a:p>
        </p:txBody>
      </p:sp>
    </p:spTree>
    <p:extLst>
      <p:ext uri="{BB962C8B-B14F-4D97-AF65-F5344CB8AC3E}">
        <p14:creationId xmlns:p14="http://schemas.microsoft.com/office/powerpoint/2010/main" val="90746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a:t>Support is available from YouthLink Scotland Marielle Curran </a:t>
            </a:r>
            <a:r>
              <a:rPr lang="en-US" baseline="0" dirty="0" err="1"/>
              <a:t>mcurran@youthlink.scot</a:t>
            </a:r>
            <a:r>
              <a:rPr lang="en-US" baseline="0" dirty="0"/>
              <a:t> or your Attainment Advisor </a:t>
            </a: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11528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1" dirty="0">
              <a:cs typeface="Arial" panose="020B0604020202020204" pitchFamily="34" charset="0"/>
            </a:endParaRPr>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78816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dirty="0">
                <a:cs typeface="Arial" panose="020B0604020202020204" pitchFamily="34" charset="0"/>
              </a:rPr>
              <a:t>Opportunities for developing skills for learning, skills for life and skills for work </a:t>
            </a:r>
            <a:r>
              <a:rPr lang="en-GB" sz="1200" b="0" dirty="0">
                <a:cs typeface="Arial" panose="020B0604020202020204" pitchFamily="34" charset="0"/>
              </a:rPr>
              <a:t>is one of the Curriculum entitlements.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dirty="0">
                <a:latin typeface="+mn-lt"/>
                <a:cs typeface="Arial" panose="020B0604020202020204" pitchFamily="34" charset="0"/>
              </a:rPr>
              <a:t>Building the curriculum 4- skills for learning, skills for life and skills for work </a:t>
            </a:r>
            <a:r>
              <a:rPr lang="en-GB" sz="1200" b="0" dirty="0">
                <a:latin typeface="+mn-lt"/>
                <a:cs typeface="Arial" panose="020B0604020202020204" pitchFamily="34" charset="0"/>
              </a:rPr>
              <a:t>outlines the vital role of skills development in supporting young people to become </a:t>
            </a:r>
            <a:r>
              <a:rPr lang="en-GB" sz="1200" dirty="0">
                <a:cs typeface="Arial" panose="020B0604020202020204" pitchFamily="34" charset="0"/>
              </a:rPr>
              <a:t>successful learners, confident individuals, responsible citizens and effective contributors. It reaffirms that all children and young people are</a:t>
            </a:r>
            <a:r>
              <a:rPr lang="en-GB" sz="1200" b="1" dirty="0">
                <a:cs typeface="Arial" panose="020B0604020202020204" pitchFamily="34" charset="0"/>
              </a:rPr>
              <a:t> entitled to opportunities for developing skills for learning, life and work. </a:t>
            </a:r>
            <a:r>
              <a:rPr lang="en-GB" sz="1200" b="0" dirty="0">
                <a:cs typeface="Arial" panose="020B0604020202020204" pitchFamily="34" charset="0"/>
              </a:rPr>
              <a:t>And that </a:t>
            </a:r>
            <a:r>
              <a:rPr lang="en-GB" sz="1200" b="1" dirty="0">
                <a:cs typeface="Arial" panose="020B0604020202020204" pitchFamily="34" charset="0"/>
              </a:rPr>
              <a:t>skills should be developed across all curriculum areas, in interdisciplinary studies and in all the contexts and settings where young people are learning.</a:t>
            </a:r>
            <a:r>
              <a:rPr lang="en-GB" sz="1200" dirty="0">
                <a:cs typeface="Arial" panose="020B0604020202020204" pitchFamily="34" charset="0"/>
              </a:rPr>
              <a:t> This includes in the community and should include experiential opportunities. They are the responsibility of all adults working with children and young people.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dirty="0">
              <a:cs typeface="Arial" panose="020B0604020202020204" pitchFamily="34" charset="0"/>
            </a:endParaRPr>
          </a:p>
          <a:p>
            <a:pPr marL="0" indent="0">
              <a:buNone/>
            </a:pPr>
            <a:r>
              <a:rPr lang="en-GB" sz="1200" dirty="0">
                <a:cs typeface="Arial" panose="020B0604020202020204" pitchFamily="34" charset="0"/>
              </a:rPr>
              <a:t> It also highlights that </a:t>
            </a:r>
            <a:r>
              <a:rPr lang="en-GB" sz="1200" b="1" dirty="0">
                <a:cs typeface="Arial" panose="020B0604020202020204" pitchFamily="34" charset="0"/>
              </a:rPr>
              <a:t>it is important that children and young people are aware of, and understand, the value of the skills that they are developing. </a:t>
            </a:r>
          </a:p>
          <a:p>
            <a:pPr marL="0" indent="0">
              <a:buNone/>
            </a:pPr>
            <a:endParaRPr lang="en-GB" sz="1200" b="1" dirty="0">
              <a:cs typeface="Arial" panose="020B0604020202020204" pitchFamily="34" charset="0"/>
            </a:endParaRPr>
          </a:p>
          <a:p>
            <a:pPr marL="0" indent="0">
              <a:buNone/>
            </a:pPr>
            <a:r>
              <a:rPr lang="en-GB" sz="1200" dirty="0">
                <a:cs typeface="Arial" panose="020B0604020202020204" pitchFamily="34" charset="0"/>
              </a:rPr>
              <a:t>Every child and young person is entitled to support to enable them to gain as much as possible from the opportunities to develop their skills which Curriculum for Excellence can provide. </a:t>
            </a:r>
          </a:p>
          <a:p>
            <a:pPr marL="0" indent="0">
              <a:buNone/>
            </a:pPr>
            <a:endParaRPr lang="en-GB" sz="1200" dirty="0">
              <a:cs typeface="Arial" panose="020B0604020202020204" pitchFamily="34" charset="0"/>
            </a:endParaRPr>
          </a:p>
          <a:p>
            <a:pPr marL="0" indent="0">
              <a:buNone/>
            </a:pPr>
            <a:r>
              <a:rPr lang="en-GB" sz="1200" dirty="0">
                <a:cs typeface="Arial" panose="020B0604020202020204" pitchFamily="34" charset="0"/>
              </a:rPr>
              <a:t>Partnership working is crucial to the realisation of young people’s entitlement to develop and recognise their skills. BtC4 says “All establishments should work with partners and share a common understanding and language around skills development and application. Together, they should plan and deliver learning and other experiences which meet the needs of individual children and young people.”</a:t>
            </a:r>
          </a:p>
          <a:p>
            <a:pPr marL="0" indent="0">
              <a:buNone/>
            </a:pPr>
            <a:endParaRPr lang="en-US" sz="1200" dirty="0">
              <a:cs typeface="Arial" panose="020B0604020202020204" pitchFamily="34" charset="0"/>
            </a:endParaRPr>
          </a:p>
          <a:p>
            <a:pPr marL="0" indent="0">
              <a:buNone/>
            </a:pPr>
            <a:r>
              <a:rPr lang="en-US" sz="1200" dirty="0">
                <a:cs typeface="Arial" panose="020B0604020202020204" pitchFamily="34" charset="0"/>
              </a:rPr>
              <a:t>Young people develop a range of transferable, core skills through youth work. These skills help them to live, learn and work and reach their full potential. Young people tell us that they value the skills developed through youth work and the experiential opportunities to develop and ‘try out’ their skills. The youth work sector in Scotland has developed a framework for youth workers to support young people to develop, </a:t>
            </a:r>
            <a:r>
              <a:rPr lang="en-US" sz="1200" dirty="0" err="1">
                <a:cs typeface="Arial" panose="020B0604020202020204" pitchFamily="34" charset="0"/>
              </a:rPr>
              <a:t>recognise</a:t>
            </a:r>
            <a:r>
              <a:rPr lang="en-US" sz="1200" dirty="0">
                <a:cs typeface="Arial" panose="020B0604020202020204" pitchFamily="34" charset="0"/>
              </a:rPr>
              <a:t> and articulate their skills development. This common language is helping young people understand the value of the skills they are developing, and supports progression. </a:t>
            </a:r>
          </a:p>
          <a:p>
            <a:pPr marL="0" indent="0">
              <a:buNone/>
            </a:pPr>
            <a:endParaRPr lang="en-US" sz="1200" dirty="0">
              <a:cs typeface="Arial" panose="020B0604020202020204" pitchFamily="34" charset="0"/>
            </a:endParaRPr>
          </a:p>
          <a:p>
            <a:pPr marL="0" indent="0">
              <a:buNone/>
            </a:pPr>
            <a:r>
              <a:rPr lang="en-US" sz="1200" dirty="0">
                <a:cs typeface="Arial" panose="020B0604020202020204" pitchFamily="34" charset="0"/>
              </a:rPr>
              <a:t>The National Youth Work Outcomes and Skills Framework articulates the key skills that young people develop through youth work. Youth workers use this to help young people to develop, </a:t>
            </a:r>
            <a:r>
              <a:rPr lang="en-US" sz="1200" dirty="0" err="1">
                <a:cs typeface="Arial" panose="020B0604020202020204" pitchFamily="34" charset="0"/>
              </a:rPr>
              <a:t>recognise</a:t>
            </a:r>
            <a:r>
              <a:rPr lang="en-US" sz="1200" dirty="0">
                <a:cs typeface="Arial" panose="020B0604020202020204" pitchFamily="34" charset="0"/>
              </a:rPr>
              <a:t> and articulate their skills and achievements. They use the tool within approaches such as reflective learner conversations. The Framework shows young people how their progress through youth work contributes to the development of the four capacities of curriculum for excellence and the My World of Work meta skills. The Framework offers a common language – of skills – for those working with young people. This can support joint planning and evaluation, including understanding the impact of youth work interventions on attendance, engagement and achievement. </a:t>
            </a:r>
            <a:endParaRPr lang="en-GB" sz="120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dirty="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1" dirty="0">
              <a:cs typeface="Arial" panose="020B0604020202020204" pitchFamily="34" charset="0"/>
            </a:endParaRPr>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108823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87548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Scottish Government guidance to support the SAC emphasizes the need to engage with learners, families and the wider community. This includes working collaboratively with partners such as youth work. Youth workers engage with young people in the context of their family and community and often have relationships with and knowledge of the young person’s circumstances and context that can support parental engagement, family learning, engagement and attendance in school. Youth work and school partnerships can provide a bridge between school and home/community, ensuring young people have access to a broad range of experiences and are able to </a:t>
            </a:r>
            <a:r>
              <a:rPr lang="en-US" sz="1200" kern="1200" dirty="0" err="1">
                <a:solidFill>
                  <a:schemeClr val="tx1"/>
                </a:solidFill>
                <a:effectLst/>
                <a:latin typeface="+mn-lt"/>
                <a:ea typeface="+mn-ea"/>
                <a:cs typeface="+mn-cs"/>
              </a:rPr>
              <a:t>recognise</a:t>
            </a:r>
            <a:r>
              <a:rPr lang="en-US" sz="1200" kern="1200" dirty="0">
                <a:solidFill>
                  <a:schemeClr val="tx1"/>
                </a:solidFill>
                <a:effectLst/>
                <a:latin typeface="+mn-lt"/>
                <a:ea typeface="+mn-ea"/>
                <a:cs typeface="+mn-cs"/>
              </a:rPr>
              <a:t> and value their contribution to their learner journey.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Scotland’s Equity Toolkit: supporting recovery and accelerating progress is an accessible, live resource that has been shaped by practitioners to support the refreshed mission of the Scottish Attainment Challenge with a particular focus on closing the poverty-related attainment gap. Information and links in one place signposting practitioners to what can be done and the conditions required for success throughout the learner journey. Material that can be used and adapted in a range of settings to ensure every child and young person has the same opportunity to succeed. It can be used by a range of stakeholders involved in improving outcomes for children and young who are most impacted by poverty such as practitioners, school leaders, youth workers and LA staff.</a:t>
            </a:r>
          </a:p>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54466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125109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There are a range of partners involved in the delivery and oversight of Curriculum for Excellence, including Community Learning and Development. Alongside education, youth work delivers curriculum entitlements across the Broad General Education and Senior Phase to provide opportunities for children and young people to attain and achieve, including to study for qualifications, awards and other planned activities to develop the four fundamental capacities:</a:t>
            </a:r>
          </a:p>
          <a:p>
            <a:pPr lvl="0"/>
            <a:r>
              <a:rPr lang="en-GB" sz="1200" kern="1200" dirty="0">
                <a:solidFill>
                  <a:schemeClr val="tx1"/>
                </a:solidFill>
                <a:effectLst/>
                <a:latin typeface="+mn-lt"/>
                <a:ea typeface="+mn-ea"/>
                <a:cs typeface="+mn-cs"/>
              </a:rPr>
              <a:t>Successful learners</a:t>
            </a:r>
          </a:p>
          <a:p>
            <a:pPr lvl="0"/>
            <a:r>
              <a:rPr lang="en-GB" sz="1200" kern="1200" dirty="0">
                <a:solidFill>
                  <a:schemeClr val="tx1"/>
                </a:solidFill>
                <a:effectLst/>
                <a:latin typeface="+mn-lt"/>
                <a:ea typeface="+mn-ea"/>
                <a:cs typeface="+mn-cs"/>
              </a:rPr>
              <a:t>Confident individuals</a:t>
            </a:r>
          </a:p>
          <a:p>
            <a:pPr lvl="0"/>
            <a:r>
              <a:rPr lang="en-GB" sz="1200" kern="1200" dirty="0">
                <a:solidFill>
                  <a:schemeClr val="tx1"/>
                </a:solidFill>
                <a:effectLst/>
                <a:latin typeface="+mn-lt"/>
                <a:ea typeface="+mn-ea"/>
                <a:cs typeface="+mn-cs"/>
              </a:rPr>
              <a:t>Responsible citizens</a:t>
            </a:r>
          </a:p>
          <a:p>
            <a:pPr lvl="0"/>
            <a:r>
              <a:rPr lang="en-GB" sz="1200" kern="1200" dirty="0">
                <a:solidFill>
                  <a:schemeClr val="tx1"/>
                </a:solidFill>
                <a:effectLst/>
                <a:latin typeface="+mn-lt"/>
                <a:ea typeface="+mn-ea"/>
                <a:cs typeface="+mn-cs"/>
              </a:rPr>
              <a:t>Effective contributors</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Galano Grotesque Alt SemiBold"/>
              </a:rPr>
              <a:t>“Curriculum is defined as the totality of all that is planned for children and young people from early learning and childcare, through school and beyond. That totality can be planned for and experienced by learners across four contexts”  - </a:t>
            </a:r>
            <a:r>
              <a:rPr lang="en-GB" sz="1200" dirty="0" err="1">
                <a:latin typeface="Galano Grotesque Alt SemiBold"/>
              </a:rPr>
              <a:t>CfE</a:t>
            </a:r>
            <a:r>
              <a:rPr lang="en-GB" sz="1200" dirty="0">
                <a:latin typeface="Galano Grotesque Alt SemiBold"/>
              </a:rPr>
              <a:t> refreshed narrative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Learners are entitled to experience a BGE across all four contexts (opportunities for personal achievement, interdisciplinary learning, ethos and life of the school as a community and curriculum areas and subjects). In particular, youth work delivers opportunities for personal learning and achievement in schools and the community. </a:t>
            </a:r>
            <a:endParaRPr lang="en-GB" sz="1200" dirty="0"/>
          </a:p>
          <a:p>
            <a:endParaRPr lang="en-GB" sz="1200" dirty="0"/>
          </a:p>
          <a:p>
            <a:r>
              <a:rPr lang="en-GB" sz="1200" dirty="0"/>
              <a:t>For some young people, youth work is the key to unlocking learning, overcoming barriers to engagement and providing a more tailored curriculum offer.</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Since the launch of the Scottish Attainment Challenge in 2015 and the introduction of Pupil Equity Funding in 2016, the role of youth work has been to work in partnership with education to support equity in the planning, delivery and evaluation of interventions to improve outcomes for children and young people affected by poverty. The role of youth work within the attainment challenge offers real-life resources and expertise that schools cannot provide in isolation, with successful partnerships evidencing improvements for learners through close collaboration and communication between the school and the partner and having a clear impact on the quality of learning experiences band influenced young people's positive learning attributes. Involving youth work in the design thinking approach to curriculum in school has helped schools to ‘think big’ around the partnership between school and parents. </a:t>
            </a: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67580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158CFEE-4FD3-78B3-3D03-C07C5DCB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473EB7C-DA00-2461-55DF-F6A376AE78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27652" name="Slide Number Placeholder 3">
            <a:extLst>
              <a:ext uri="{FF2B5EF4-FFF2-40B4-BE49-F238E27FC236}">
                <a16:creationId xmlns:a16="http://schemas.microsoft.com/office/drawing/2014/main" id="{9B1A2D40-92DD-CA5B-C8BD-376239663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78100-AE07-4DAF-89DC-81D862A88B70}" type="slidenum">
              <a:rPr lang="en-GB" altLang="en-US">
                <a:latin typeface="Calibri" panose="020F0502020204030204" pitchFamily="34" charset="0"/>
              </a:rPr>
              <a:pPr fontAlgn="base">
                <a:spcBef>
                  <a:spcPct val="0"/>
                </a:spcBef>
                <a:spcAft>
                  <a:spcPct val="0"/>
                </a:spcAft>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300247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7F80-A23C-49C2-A7A8-3B50C1363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A5357E-DC64-4521-89E0-CE1E338DF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2D8BD9-E452-4804-AFEE-4E7033DBA334}"/>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41E938B5-9F56-4BB0-B810-61B62A64F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D8BB-CE52-493C-87D1-FF3400ADCCA9}"/>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02399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49FA-E7AC-4C07-B6D5-F7AF432CF8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C2ED2D-670C-49BC-A889-C6AA462D9E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77C9A-5B2B-4167-A919-37D65DB523FD}"/>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D5E64394-4016-421A-B825-DA2F6EC6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A36B1-7D1D-40D0-B7D3-F4DFD01D889A}"/>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34795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2EC9A-B627-4C43-B70D-A896356A55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EFD9B-99EB-44DF-A1DA-F89FCEAECD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DA984-4CF9-400A-A0BD-27AE223C2E62}"/>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3FA4E3C7-C2CC-4E93-8240-5C83853DB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13C037-A636-46CD-9303-9E5A7220BC4D}"/>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154945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4D5E-ED38-4B01-956C-FFDAC2AD40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B2E60A-AEA0-4A38-B1AE-558CD7FB44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85024-41A6-49A8-8C92-599C9AFD60F7}"/>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9D2614BA-834A-476F-ACE8-C4A430685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DEEF8-8422-457B-8A8B-5714C9EF695F}"/>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2475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7B54-F25A-4291-9E50-2AB4901E1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51EB9C-00BC-488D-BECE-CE6F6C43E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BAC0B0-461A-4C06-A823-11696688BD5C}"/>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20692411-2965-4580-B64D-8D6C9EFEEB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B8DED-B751-4378-8D63-794EB2A0D69A}"/>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78162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88FA-0EB8-49C6-886B-045BBFBEF3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A0D8BA-8806-4C83-B1E4-9E054AF89C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BD6798-E30A-487C-AAE0-C1100980E8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98E8D-834B-4F35-A715-6803155BB76C}"/>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6" name="Footer Placeholder 5">
            <a:extLst>
              <a:ext uri="{FF2B5EF4-FFF2-40B4-BE49-F238E27FC236}">
                <a16:creationId xmlns:a16="http://schemas.microsoft.com/office/drawing/2014/main" id="{B04C5159-CEA7-42CD-AFA1-6ED2492B4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0E7E14-C56C-4875-8172-AECD7D2B4BCD}"/>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409525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D801-445F-47B3-B05E-EB64D346E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1A6E2-4434-4BC3-A314-BE2AC008F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11D9D0-0C30-4108-8B7F-44B83A4E73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8BD780-DA54-404B-95FE-8D21EF899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FA56DC-2B85-46B2-9353-426436B7A1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9FA3D8-897E-4E8E-9E86-284DFCCDC3F0}"/>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8" name="Footer Placeholder 7">
            <a:extLst>
              <a:ext uri="{FF2B5EF4-FFF2-40B4-BE49-F238E27FC236}">
                <a16:creationId xmlns:a16="http://schemas.microsoft.com/office/drawing/2014/main" id="{8187232F-F973-43D4-95CF-076D8E9D3F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A40A7F-5513-4822-8E44-0BC19EEDE1E7}"/>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267656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2716-281F-4395-AD79-E6B47D3966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A5EAAE-2092-4721-B689-52BA598B8611}"/>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4" name="Footer Placeholder 3">
            <a:extLst>
              <a:ext uri="{FF2B5EF4-FFF2-40B4-BE49-F238E27FC236}">
                <a16:creationId xmlns:a16="http://schemas.microsoft.com/office/drawing/2014/main" id="{E6596E11-EE23-4600-99E4-D86CE68337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8586C9-BD22-412F-AE6E-310D6618434E}"/>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142438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A3B4C-39C0-4779-ABE1-B3EE69F8F0E2}"/>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3" name="Footer Placeholder 2">
            <a:extLst>
              <a:ext uri="{FF2B5EF4-FFF2-40B4-BE49-F238E27FC236}">
                <a16:creationId xmlns:a16="http://schemas.microsoft.com/office/drawing/2014/main" id="{80D299E8-39F9-4959-B0AB-7C5D7D07B7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1442F6-EA8E-4B89-9D28-74FECC9431A9}"/>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49858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1DDA-7CF3-4C83-9DA4-F76C6A1C8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CA558-1F39-496E-81EA-DF230CFD3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F0C520-8226-4C6E-B5DA-77E43DB0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D488E4-F0D8-4F1A-8C19-14483FF50E40}"/>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6" name="Footer Placeholder 5">
            <a:extLst>
              <a:ext uri="{FF2B5EF4-FFF2-40B4-BE49-F238E27FC236}">
                <a16:creationId xmlns:a16="http://schemas.microsoft.com/office/drawing/2014/main" id="{AD27D5BF-DAD1-4D24-9C92-9B7E9DB405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B7B91-EF10-45A1-B956-1508EB446712}"/>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39235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3D14-B4F5-4DB0-87A8-DC8FCA80C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0DD32F-D2FB-4C03-9138-8197F179B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B339F5-C5B5-443A-9508-D2B54F2A4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97ECD-97AF-4B6B-A5E3-B1641B7CCFB3}"/>
              </a:ext>
            </a:extLst>
          </p:cNvPr>
          <p:cNvSpPr>
            <a:spLocks noGrp="1"/>
          </p:cNvSpPr>
          <p:nvPr>
            <p:ph type="dt" sz="half" idx="10"/>
          </p:nvPr>
        </p:nvSpPr>
        <p:spPr/>
        <p:txBody>
          <a:bodyPr/>
          <a:lstStyle/>
          <a:p>
            <a:fld id="{E586E2E0-C3E1-44F2-A885-3DEE1AD8DB4C}" type="datetimeFigureOut">
              <a:rPr lang="en-GB" smtClean="0"/>
              <a:t>22/08/2024</a:t>
            </a:fld>
            <a:endParaRPr lang="en-GB"/>
          </a:p>
        </p:txBody>
      </p:sp>
      <p:sp>
        <p:nvSpPr>
          <p:cNvPr id="6" name="Footer Placeholder 5">
            <a:extLst>
              <a:ext uri="{FF2B5EF4-FFF2-40B4-BE49-F238E27FC236}">
                <a16:creationId xmlns:a16="http://schemas.microsoft.com/office/drawing/2014/main" id="{42DDC60F-8163-43C4-AD45-A817F56C6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944FA-B1E3-4015-A794-ACA46019EDF3}"/>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65403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1AEE5-B0C2-4E5C-B658-C789B88CB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5F3B57-07AE-4864-8BE0-5445A3F57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02DBC-870C-45D4-9B58-2BD121B28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6E2E0-C3E1-44F2-A885-3DEE1AD8DB4C}" type="datetimeFigureOut">
              <a:rPr lang="en-GB" smtClean="0"/>
              <a:t>22/08/2024</a:t>
            </a:fld>
            <a:endParaRPr lang="en-GB"/>
          </a:p>
        </p:txBody>
      </p:sp>
      <p:sp>
        <p:nvSpPr>
          <p:cNvPr id="5" name="Footer Placeholder 4">
            <a:extLst>
              <a:ext uri="{FF2B5EF4-FFF2-40B4-BE49-F238E27FC236}">
                <a16:creationId xmlns:a16="http://schemas.microsoft.com/office/drawing/2014/main" id="{6EE99417-090B-405D-B2DB-2BE4DBEF5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ADFB8A-99E3-4557-82AF-01ED3382B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1B3B-BABA-4C09-8228-702FF0764FFF}" type="slidenum">
              <a:rPr lang="en-GB" smtClean="0"/>
              <a:t>‹#›</a:t>
            </a:fld>
            <a:endParaRPr lang="en-GB"/>
          </a:p>
        </p:txBody>
      </p:sp>
    </p:spTree>
    <p:extLst>
      <p:ext uri="{BB962C8B-B14F-4D97-AF65-F5344CB8AC3E}">
        <p14:creationId xmlns:p14="http://schemas.microsoft.com/office/powerpoint/2010/main" val="206374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emf"/><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emf"/><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education.gov.scot/media/tcnk33qn/btc4.pdf" TargetMode="External"/><Relationship Id="rId7" Type="http://schemas.openxmlformats.org/officeDocument/2006/relationships/hyperlink" Target="https://education.gov.scot/resources/scotlands-equity-toolk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hlink.scot/education-skills/youth-work-outcomes-skills/" TargetMode="External"/><Relationship Id="rId5" Type="http://schemas.openxmlformats.org/officeDocument/2006/relationships/hyperlink" Target="https://www.youthlink.scot/education-skills/scottish-attainment-challenge/practice-development/" TargetMode="External"/><Relationship Id="rId4" Type="http://schemas.openxmlformats.org/officeDocument/2006/relationships/hyperlink" Target="https://www.unicef.org.uk/what-we-do/un-convention-child-rights/"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scot/media/tcnk33qn/btc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ES_alllogos_colour-01.png">
            <a:extLst>
              <a:ext uri="{FF2B5EF4-FFF2-40B4-BE49-F238E27FC236}">
                <a16:creationId xmlns:a16="http://schemas.microsoft.com/office/drawing/2014/main" id="{663C14FB-43AA-2661-B74E-E5D26DCFA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40" t="16808" r="10529" b="28484"/>
          <a:stretch>
            <a:fillRect/>
          </a:stretch>
        </p:blipFill>
        <p:spPr bwMode="auto">
          <a:xfrm>
            <a:off x="658813" y="528638"/>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F4B405BF-908B-B363-7E45-46CFB3739959}"/>
              </a:ext>
            </a:extLst>
          </p:cNvPr>
          <p:cNvSpPr>
            <a:spLocks noChangeArrowheads="1"/>
          </p:cNvSpPr>
          <p:nvPr/>
        </p:nvSpPr>
        <p:spPr bwMode="auto">
          <a:xfrm>
            <a:off x="666750" y="2289175"/>
            <a:ext cx="106330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eaLnBrk="0" fontAlgn="base" hangingPunct="0">
              <a:spcBef>
                <a:spcPct val="0"/>
              </a:spcBef>
              <a:spcAft>
                <a:spcPct val="0"/>
              </a:spcAft>
              <a:tabLst>
                <a:tab pos="228600" algn="l"/>
              </a:tabLst>
            </a:pPr>
            <a:r>
              <a:rPr lang="en-GB" altLang="en-US" sz="3600" b="1" dirty="0">
                <a:solidFill>
                  <a:srgbClr val="009999"/>
                </a:solidFill>
                <a:latin typeface="+mn-lt"/>
                <a:ea typeface="Times New Roman" panose="02020603050405020304" pitchFamily="18" charset="0"/>
                <a:cs typeface="Calibri" panose="020F0502020204030204" pitchFamily="34" charset="0"/>
              </a:rPr>
              <a:t>Lost in Translation? </a:t>
            </a:r>
          </a:p>
          <a:p>
            <a:pPr lvl="0" eaLnBrk="0" fontAlgn="base" hangingPunct="0">
              <a:spcBef>
                <a:spcPct val="0"/>
              </a:spcBef>
              <a:spcAft>
                <a:spcPct val="0"/>
              </a:spcAft>
              <a:tabLst>
                <a:tab pos="228600" algn="l"/>
              </a:tabLst>
            </a:pPr>
            <a:r>
              <a:rPr lang="en-GB" altLang="en-US" sz="2800" b="1" dirty="0">
                <a:solidFill>
                  <a:srgbClr val="009999"/>
                </a:solidFill>
                <a:latin typeface="+mn-lt"/>
                <a:ea typeface="Times New Roman" panose="02020603050405020304" pitchFamily="18" charset="0"/>
                <a:cs typeface="Calibri" panose="020F0502020204030204" pitchFamily="34" charset="0"/>
              </a:rPr>
              <a:t>Working towards a shared language between schools and youth work</a:t>
            </a:r>
            <a:endParaRPr lang="en-GB" altLang="en-US" sz="2800" b="1" dirty="0">
              <a:solidFill>
                <a:srgbClr val="009999"/>
              </a:solidFill>
              <a:latin typeface="+mn-lt"/>
              <a:ea typeface="Times New Roman" panose="02020603050405020304" pitchFamily="18" charset="0"/>
            </a:endParaRPr>
          </a:p>
          <a:p>
            <a:pPr eaLnBrk="1" hangingPunct="1"/>
            <a:endParaRPr lang="en-GB" altLang="en-US" sz="3600" dirty="0"/>
          </a:p>
        </p:txBody>
      </p:sp>
      <p:pic>
        <p:nvPicPr>
          <p:cNvPr id="20485" name="Picture 11" descr="1.png">
            <a:extLst>
              <a:ext uri="{FF2B5EF4-FFF2-40B4-BE49-F238E27FC236}">
                <a16:creationId xmlns:a16="http://schemas.microsoft.com/office/drawing/2014/main" id="{17E7D576-B3BA-DB59-7470-2906DD2E5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52850"/>
            <a:ext cx="122094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638F5708-15CB-34A5-F868-FC4CEAAACB73}"/>
              </a:ext>
            </a:extLst>
          </p:cNvPr>
          <p:cNvSpPr txBox="1"/>
          <p:nvPr/>
        </p:nvSpPr>
        <p:spPr>
          <a:xfrm>
            <a:off x="7162800" y="6057900"/>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7E075BEC-1110-830D-94C8-BBFBF89C4801}"/>
              </a:ext>
            </a:extLst>
          </p:cNvPr>
          <p:cNvSpPr txBox="1"/>
          <p:nvPr/>
        </p:nvSpPr>
        <p:spPr>
          <a:xfrm>
            <a:off x="6711950" y="6275388"/>
            <a:ext cx="5497513"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dirty="0">
                <a:solidFill>
                  <a:schemeClr val="bg1"/>
                </a:solidFill>
              </a:rPr>
              <a:t>Do </a:t>
            </a:r>
            <a:r>
              <a:rPr lang="en-GB" altLang="en-US" sz="1400" b="1" dirty="0" err="1">
                <a:solidFill>
                  <a:schemeClr val="bg1"/>
                </a:solidFill>
              </a:rPr>
              <a:t>luchd-ionnsachaidh</a:t>
            </a:r>
            <a:r>
              <a:rPr lang="en-GB" altLang="en-US" sz="1400" b="1" dirty="0">
                <a:solidFill>
                  <a:schemeClr val="bg1"/>
                </a:solidFill>
              </a:rPr>
              <a:t> </a:t>
            </a:r>
            <a:r>
              <a:rPr lang="en-GB" altLang="en-US" sz="1400" b="1" dirty="0" err="1">
                <a:solidFill>
                  <a:schemeClr val="bg1"/>
                </a:solidFill>
              </a:rPr>
              <a:t>na</a:t>
            </a:r>
            <a:r>
              <a:rPr lang="en-GB" altLang="en-US" sz="1400" b="1" dirty="0">
                <a:solidFill>
                  <a:schemeClr val="bg1"/>
                </a:solidFill>
              </a:rPr>
              <a:t> h-Alba, le </a:t>
            </a:r>
            <a:r>
              <a:rPr lang="en-GB" altLang="en-US" sz="1400" b="1" dirty="0" err="1">
                <a:solidFill>
                  <a:schemeClr val="bg1"/>
                </a:solidFill>
              </a:rPr>
              <a:t>luchd-foghlaim</a:t>
            </a:r>
            <a:r>
              <a:rPr lang="en-GB" altLang="en-US" sz="1400" b="1" dirty="0">
                <a:solidFill>
                  <a:schemeClr val="bg1"/>
                </a:solidFill>
              </a:rPr>
              <a:t> Alba </a:t>
            </a:r>
          </a:p>
        </p:txBody>
      </p:sp>
      <p:pic>
        <p:nvPicPr>
          <p:cNvPr id="10" name="Picture 9">
            <a:extLst>
              <a:ext uri="{FF2B5EF4-FFF2-40B4-BE49-F238E27FC236}">
                <a16:creationId xmlns:a16="http://schemas.microsoft.com/office/drawing/2014/main" id="{E75D839C-783A-480D-A069-1CC2413C6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981" y="524297"/>
            <a:ext cx="3837449" cy="108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273608"/>
            <a:ext cx="11050587" cy="782637"/>
          </a:xfrm>
        </p:spPr>
        <p:txBody>
          <a:bodyPr>
            <a:normAutofit fontScale="90000"/>
          </a:bodyPr>
          <a:lstStyle/>
          <a:p>
            <a:r>
              <a:rPr lang="en-US" sz="4900" b="1" dirty="0">
                <a:solidFill>
                  <a:srgbClr val="009999"/>
                </a:solidFill>
                <a:latin typeface="+mn-lt"/>
              </a:rPr>
              <a:t>Answer: Both</a:t>
            </a:r>
            <a:br>
              <a:rPr lang="en-US" b="1" dirty="0"/>
            </a:br>
            <a:br>
              <a:rPr lang="en-US" b="1" dirty="0"/>
            </a:br>
            <a:endParaRPr lang="en-GB" altLang="en-US" dirty="0">
              <a:latin typeface="+mn-lt"/>
              <a:cs typeface="Arial" panose="020B0604020202020204" pitchFamily="34" charset="0"/>
            </a:endParaRPr>
          </a:p>
        </p:txBody>
      </p:sp>
      <p:pic>
        <p:nvPicPr>
          <p:cNvPr id="3" name="Content Placeholder 2">
            <a:extLst>
              <a:ext uri="{FF2B5EF4-FFF2-40B4-BE49-F238E27FC236}">
                <a16:creationId xmlns:a16="http://schemas.microsoft.com/office/drawing/2014/main" id="{73235ECE-4EC9-42B6-ACAC-5B02621AB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1469" y="2056245"/>
            <a:ext cx="9806521" cy="2818153"/>
          </a:xfrm>
        </p:spPr>
      </p:pic>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07281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839788" y="1626899"/>
            <a:ext cx="11050587" cy="782637"/>
          </a:xfrm>
        </p:spPr>
        <p:txBody>
          <a:bodyPr>
            <a:normAutofit fontScale="90000"/>
          </a:bodyPr>
          <a:lstStyle/>
          <a:p>
            <a:br>
              <a:rPr lang="en-US" b="1" dirty="0">
                <a:solidFill>
                  <a:srgbClr val="009999"/>
                </a:solidFill>
                <a:latin typeface="+mn-lt"/>
              </a:rPr>
            </a:br>
            <a:br>
              <a:rPr lang="en-US" b="1" dirty="0">
                <a:solidFill>
                  <a:srgbClr val="009999"/>
                </a:solidFill>
                <a:latin typeface="+mn-lt"/>
              </a:rPr>
            </a:br>
            <a:r>
              <a:rPr lang="en-US" b="1" dirty="0">
                <a:solidFill>
                  <a:srgbClr val="009999"/>
                </a:solidFill>
                <a:latin typeface="+mn-lt"/>
              </a:rPr>
              <a:t>Question 5:</a:t>
            </a:r>
            <a:br>
              <a:rPr lang="en-US" b="1" dirty="0"/>
            </a:br>
            <a:br>
              <a:rPr lang="en-US" b="1" dirty="0"/>
            </a:br>
            <a:r>
              <a:rPr lang="en-US" b="1" dirty="0">
                <a:solidFill>
                  <a:srgbClr val="009999"/>
                </a:solidFill>
                <a:latin typeface="+mn-lt"/>
              </a:rPr>
              <a:t>Whose role is it to track and monitor the achievements of children and young people?</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88121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a:bodyPr>
          <a:lstStyle/>
          <a:p>
            <a:r>
              <a:rPr lang="en-US" b="1" dirty="0">
                <a:solidFill>
                  <a:srgbClr val="009999"/>
                </a:solidFill>
                <a:latin typeface="+mn-lt"/>
              </a:rPr>
              <a:t>Answer: Both</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1" name="Content Placeholder 10">
            <a:extLst>
              <a:ext uri="{FF2B5EF4-FFF2-40B4-BE49-F238E27FC236}">
                <a16:creationId xmlns:a16="http://schemas.microsoft.com/office/drawing/2014/main" id="{601F17E2-96F1-4332-982B-7083A293347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1225" y="3311297"/>
            <a:ext cx="2780860" cy="782637"/>
          </a:xfrm>
          <a:prstGeom prst="rect">
            <a:avLst/>
          </a:prstGeom>
        </p:spPr>
      </p:pic>
      <p:pic>
        <p:nvPicPr>
          <p:cNvPr id="3074" name="Picture 2" descr="CELCIS | Together Scotland">
            <a:extLst>
              <a:ext uri="{FF2B5EF4-FFF2-40B4-BE49-F238E27FC236}">
                <a16:creationId xmlns:a16="http://schemas.microsoft.com/office/drawing/2014/main" id="{9766BA9F-5C94-42FE-94FC-934ABC8C36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239" y="275730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PAG Scotland (@CPAGScotland) / X">
            <a:extLst>
              <a:ext uri="{FF2B5EF4-FFF2-40B4-BE49-F238E27FC236}">
                <a16:creationId xmlns:a16="http://schemas.microsoft.com/office/drawing/2014/main" id="{D649059A-307B-48B6-A3C0-143112DF63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251" y="2645767"/>
            <a:ext cx="1786270" cy="17862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Young Scot Corporate - The national ...">
            <a:extLst>
              <a:ext uri="{FF2B5EF4-FFF2-40B4-BE49-F238E27FC236}">
                <a16:creationId xmlns:a16="http://schemas.microsoft.com/office/drawing/2014/main" id="{BBA58300-101C-4F6F-A62F-91EA2DFED1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900" y="2835841"/>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02420BC-4D17-43C2-8822-CBA1DF3993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1101" y="3243133"/>
            <a:ext cx="2358544" cy="1188904"/>
          </a:xfrm>
          <a:prstGeom prst="rect">
            <a:avLst/>
          </a:prstGeom>
        </p:spPr>
      </p:pic>
    </p:spTree>
    <p:extLst>
      <p:ext uri="{BB962C8B-B14F-4D97-AF65-F5344CB8AC3E}">
        <p14:creationId xmlns:p14="http://schemas.microsoft.com/office/powerpoint/2010/main" val="411921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647681"/>
            <a:ext cx="11050587" cy="782637"/>
          </a:xfrm>
        </p:spPr>
        <p:txBody>
          <a:bodyPr>
            <a:normAutofit fontScale="90000"/>
          </a:bodyPr>
          <a:lstStyle/>
          <a:p>
            <a:r>
              <a:rPr lang="en-US" b="1" dirty="0">
                <a:solidFill>
                  <a:srgbClr val="009999"/>
                </a:solidFill>
                <a:latin typeface="+mn-lt"/>
              </a:rPr>
              <a:t>Question 6:</a:t>
            </a:r>
            <a:br>
              <a:rPr lang="en-US" b="1" dirty="0"/>
            </a:br>
            <a:br>
              <a:rPr lang="en-US" b="1" dirty="0"/>
            </a:br>
            <a:r>
              <a:rPr lang="en-US" b="1" dirty="0">
                <a:solidFill>
                  <a:srgbClr val="009999"/>
                </a:solidFill>
                <a:latin typeface="+mn-lt"/>
              </a:rPr>
              <a:t>Whose role is it to raise attainment?</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15774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a:bodyPr>
          <a:lstStyle/>
          <a:p>
            <a:r>
              <a:rPr lang="en-US" altLang="en-US" b="1" dirty="0">
                <a:solidFill>
                  <a:srgbClr val="009999"/>
                </a:solidFill>
                <a:latin typeface="+mn-lt"/>
                <a:cs typeface="Arial" panose="020B0604020202020204" pitchFamily="34" charset="0"/>
              </a:rPr>
              <a:t>Answer: Both</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026" name="Picture 2" descr="Scottish Attainment Challenge ...">
            <a:extLst>
              <a:ext uri="{FF2B5EF4-FFF2-40B4-BE49-F238E27FC236}">
                <a16:creationId xmlns:a16="http://schemas.microsoft.com/office/drawing/2014/main" id="{2233EA32-E5CD-4A29-9BC8-ADC0BB30BB8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50277" y="2385148"/>
            <a:ext cx="2002965" cy="2826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ategic Equity Funding: national ...">
            <a:extLst>
              <a:ext uri="{FF2B5EF4-FFF2-40B4-BE49-F238E27FC236}">
                <a16:creationId xmlns:a16="http://schemas.microsoft.com/office/drawing/2014/main" id="{60C3C0CC-06DE-4D33-BBE0-53580ECF13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761" y="2385149"/>
            <a:ext cx="2002965" cy="2826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upil Equity Fund: national operational ...">
            <a:extLst>
              <a:ext uri="{FF2B5EF4-FFF2-40B4-BE49-F238E27FC236}">
                <a16:creationId xmlns:a16="http://schemas.microsoft.com/office/drawing/2014/main" id="{8A2DC4E5-65FF-48D6-ABA0-D5A81F4F30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1586" y="2368658"/>
            <a:ext cx="2066149" cy="291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e Experienced Children and Young ...">
            <a:extLst>
              <a:ext uri="{FF2B5EF4-FFF2-40B4-BE49-F238E27FC236}">
                <a16:creationId xmlns:a16="http://schemas.microsoft.com/office/drawing/2014/main" id="{04387A35-3381-4B6E-843D-5C799F08A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3192" y="2324826"/>
            <a:ext cx="2097208" cy="295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5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079500"/>
            <a:ext cx="11050587" cy="782637"/>
          </a:xfrm>
        </p:spPr>
        <p:txBody>
          <a:bodyPr>
            <a:normAutofit fontScale="90000"/>
          </a:bodyPr>
          <a:lstStyle/>
          <a:p>
            <a:br>
              <a:rPr lang="en-US" b="1" dirty="0"/>
            </a:br>
            <a:br>
              <a:rPr lang="en-US" b="1" dirty="0"/>
            </a:br>
            <a:br>
              <a:rPr lang="en-US" b="1" dirty="0"/>
            </a:br>
            <a:r>
              <a:rPr lang="en-US" b="1" dirty="0">
                <a:solidFill>
                  <a:srgbClr val="009999"/>
                </a:solidFill>
                <a:latin typeface="+mn-lt"/>
              </a:rPr>
              <a:t>Question 7:</a:t>
            </a:r>
            <a:br>
              <a:rPr lang="en-US" b="1" dirty="0"/>
            </a:br>
            <a:br>
              <a:rPr lang="en-US" b="1" dirty="0"/>
            </a:br>
            <a:r>
              <a:rPr lang="en-US" b="1" dirty="0">
                <a:solidFill>
                  <a:srgbClr val="009999"/>
                </a:solidFill>
                <a:latin typeface="+mn-lt"/>
              </a:rPr>
              <a:t>Whose role is it to tackle the poverty related attainment gap?</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86380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079500"/>
            <a:ext cx="11050587" cy="782637"/>
          </a:xfrm>
        </p:spPr>
        <p:txBody>
          <a:bodyPr>
            <a:normAutofit fontScale="90000"/>
          </a:bodyPr>
          <a:lstStyle/>
          <a:p>
            <a:br>
              <a:rPr lang="en-US" b="1" dirty="0"/>
            </a:br>
            <a:r>
              <a:rPr lang="en-US" sz="4900" b="1" dirty="0">
                <a:solidFill>
                  <a:srgbClr val="009999"/>
                </a:solidFill>
                <a:latin typeface="+mn-lt"/>
              </a:rPr>
              <a:t>Answer: Both</a:t>
            </a:r>
            <a:br>
              <a:rPr lang="en-US" b="1" dirty="0"/>
            </a:br>
            <a:br>
              <a:rPr lang="en-US" b="1" dirty="0"/>
            </a:br>
            <a:endParaRPr lang="en-GB" altLang="en-US" dirty="0">
              <a:latin typeface="+mn-lt"/>
              <a:cs typeface="Arial" panose="020B0604020202020204" pitchFamily="34" charset="0"/>
            </a:endParaRPr>
          </a:p>
        </p:txBody>
      </p:sp>
      <p:pic>
        <p:nvPicPr>
          <p:cNvPr id="3" name="Content Placeholder 2">
            <a:extLst>
              <a:ext uri="{FF2B5EF4-FFF2-40B4-BE49-F238E27FC236}">
                <a16:creationId xmlns:a16="http://schemas.microsoft.com/office/drawing/2014/main" id="{D9553500-3CDE-4E7D-BC47-7F96DFD6DE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9938" y="1470818"/>
            <a:ext cx="7611650" cy="5184000"/>
          </a:xfrm>
        </p:spPr>
      </p:pic>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87957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543772"/>
            <a:ext cx="11050587" cy="782637"/>
          </a:xfrm>
        </p:spPr>
        <p:txBody>
          <a:bodyPr>
            <a:normAutofit fontScale="90000"/>
          </a:bodyPr>
          <a:lstStyle/>
          <a:p>
            <a:r>
              <a:rPr lang="en-US" b="1" dirty="0">
                <a:solidFill>
                  <a:srgbClr val="009999"/>
                </a:solidFill>
                <a:latin typeface="+mn-lt"/>
              </a:rPr>
              <a:t>Question 8:</a:t>
            </a:r>
            <a:br>
              <a:rPr lang="en-US" b="1" dirty="0"/>
            </a:br>
            <a:br>
              <a:rPr lang="en-US" b="1" dirty="0"/>
            </a:br>
            <a:r>
              <a:rPr lang="en-US" b="1" dirty="0">
                <a:solidFill>
                  <a:srgbClr val="009999"/>
                </a:solidFill>
                <a:latin typeface="+mn-lt"/>
              </a:rPr>
              <a:t>Whose role is it to assist children and young people to </a:t>
            </a:r>
            <a:r>
              <a:rPr lang="en-US" b="1" dirty="0" err="1">
                <a:solidFill>
                  <a:srgbClr val="009999"/>
                </a:solidFill>
                <a:latin typeface="+mn-lt"/>
              </a:rPr>
              <a:t>recognise</a:t>
            </a:r>
            <a:r>
              <a:rPr lang="en-US" b="1" dirty="0">
                <a:solidFill>
                  <a:srgbClr val="009999"/>
                </a:solidFill>
                <a:latin typeface="+mn-lt"/>
              </a:rPr>
              <a:t>, </a:t>
            </a:r>
            <a:r>
              <a:rPr lang="en-US" b="1" dirty="0" err="1">
                <a:solidFill>
                  <a:srgbClr val="009999"/>
                </a:solidFill>
                <a:latin typeface="+mn-lt"/>
              </a:rPr>
              <a:t>realise</a:t>
            </a:r>
            <a:r>
              <a:rPr lang="en-US" b="1" dirty="0">
                <a:solidFill>
                  <a:srgbClr val="009999"/>
                </a:solidFill>
                <a:latin typeface="+mn-lt"/>
              </a:rPr>
              <a:t> and defend their rights?</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429484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055687"/>
            <a:ext cx="11050587" cy="782637"/>
          </a:xfrm>
        </p:spPr>
        <p:txBody>
          <a:bodyPr>
            <a:normAutofit fontScale="90000"/>
          </a:bodyPr>
          <a:lstStyle/>
          <a:p>
            <a:br>
              <a:rPr lang="en-US" b="1" dirty="0"/>
            </a:br>
            <a:r>
              <a:rPr lang="en-US" b="1" dirty="0">
                <a:solidFill>
                  <a:srgbClr val="009999"/>
                </a:solidFill>
              </a:rPr>
              <a:t>Answer: Both</a:t>
            </a:r>
            <a:br>
              <a:rPr lang="en-US" b="1" dirty="0"/>
            </a:br>
            <a:br>
              <a:rPr lang="en-US" b="1" dirty="0"/>
            </a:br>
            <a:endParaRPr lang="en-GB" altLang="en-US" dirty="0">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dirty="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dirty="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2050" name="Picture 2" descr="RDS, FORWARDS">
            <a:extLst>
              <a:ext uri="{FF2B5EF4-FFF2-40B4-BE49-F238E27FC236}">
                <a16:creationId xmlns:a16="http://schemas.microsoft.com/office/drawing/2014/main" id="{467DE5E8-FC05-435E-8DCA-9E82AC43C74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84099" y="1813134"/>
            <a:ext cx="2823801" cy="398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4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9437" y="1356735"/>
            <a:ext cx="11050587" cy="782637"/>
          </a:xfrm>
        </p:spPr>
        <p:txBody>
          <a:bodyPr>
            <a:normAutofit fontScale="90000"/>
          </a:bodyPr>
          <a:lstStyle/>
          <a:p>
            <a:br>
              <a:rPr lang="en-US" b="1" dirty="0"/>
            </a:br>
            <a:br>
              <a:rPr lang="en-US" b="1" dirty="0">
                <a:solidFill>
                  <a:srgbClr val="009999"/>
                </a:solidFill>
                <a:latin typeface="+mn-lt"/>
              </a:rPr>
            </a:br>
            <a:br>
              <a:rPr lang="en-US" b="1" dirty="0">
                <a:solidFill>
                  <a:srgbClr val="009999"/>
                </a:solidFill>
                <a:latin typeface="+mn-lt"/>
              </a:rPr>
            </a:br>
            <a:r>
              <a:rPr lang="en-US" b="1" dirty="0">
                <a:solidFill>
                  <a:srgbClr val="009999"/>
                </a:solidFill>
                <a:latin typeface="+mn-lt"/>
              </a:rPr>
              <a:t>Question 9:</a:t>
            </a:r>
            <a:br>
              <a:rPr lang="en-US" b="1" dirty="0">
                <a:solidFill>
                  <a:srgbClr val="009999"/>
                </a:solidFill>
                <a:latin typeface="+mn-lt"/>
              </a:rPr>
            </a:br>
            <a:br>
              <a:rPr lang="en-US" b="1" dirty="0">
                <a:solidFill>
                  <a:srgbClr val="009999"/>
                </a:solidFill>
                <a:latin typeface="+mn-lt"/>
              </a:rPr>
            </a:br>
            <a:r>
              <a:rPr lang="en-US" b="1" dirty="0">
                <a:solidFill>
                  <a:srgbClr val="009999"/>
                </a:solidFill>
                <a:latin typeface="+mn-lt"/>
              </a:rPr>
              <a:t>Whose role is it to engage with children and young people who choose to participate in community activities?</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89585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fontScale="90000"/>
          </a:bodyPr>
          <a:lstStyle/>
          <a:p>
            <a:br>
              <a:rPr lang="en-GB" altLang="en-US" dirty="0">
                <a:latin typeface="+mn-lt"/>
                <a:cs typeface="Arial" panose="020B0604020202020204" pitchFamily="34" charset="0"/>
              </a:rPr>
            </a:br>
            <a:br>
              <a:rPr lang="en-GB" altLang="en-US" dirty="0">
                <a:latin typeface="+mn-lt"/>
                <a:cs typeface="Arial" panose="020B0604020202020204" pitchFamily="34" charset="0"/>
              </a:rPr>
            </a:br>
            <a:br>
              <a:rPr lang="en-GB" altLang="en-US" dirty="0">
                <a:latin typeface="+mn-lt"/>
                <a:cs typeface="Arial" panose="020B0604020202020204" pitchFamily="34" charset="0"/>
              </a:rPr>
            </a:br>
            <a:br>
              <a:rPr lang="en-GB" altLang="en-US" dirty="0">
                <a:latin typeface="+mn-lt"/>
                <a:cs typeface="Arial" panose="020B0604020202020204" pitchFamily="34" charset="0"/>
              </a:rPr>
            </a:br>
            <a:br>
              <a:rPr lang="en-GB" altLang="en-US" dirty="0">
                <a:latin typeface="+mn-lt"/>
                <a:cs typeface="Arial" panose="020B0604020202020204" pitchFamily="34" charset="0"/>
              </a:rPr>
            </a:br>
            <a:r>
              <a:rPr lang="en-GB" altLang="en-US" b="1" dirty="0">
                <a:solidFill>
                  <a:srgbClr val="009999"/>
                </a:solidFill>
                <a:latin typeface="+mn-lt"/>
                <a:cs typeface="Arial" panose="020B0604020202020204" pitchFamily="34" charset="0"/>
              </a:rPr>
              <a:t>Activity 1</a:t>
            </a:r>
            <a:br>
              <a:rPr lang="en-GB" altLang="en-US" b="1" dirty="0">
                <a:latin typeface="+mn-lt"/>
                <a:cs typeface="Arial" panose="020B0604020202020204" pitchFamily="34" charset="0"/>
              </a:rPr>
            </a:br>
            <a:br>
              <a:rPr lang="en-GB" altLang="en-US" b="1" dirty="0">
                <a:latin typeface="+mn-lt"/>
                <a:cs typeface="Arial" panose="020B0604020202020204" pitchFamily="34" charset="0"/>
              </a:rPr>
            </a:br>
            <a:r>
              <a:rPr lang="en-GB" altLang="en-US" b="1" dirty="0">
                <a:solidFill>
                  <a:srgbClr val="009999"/>
                </a:solidFill>
                <a:latin typeface="+mn-lt"/>
                <a:cs typeface="Arial" panose="020B0604020202020204" pitchFamily="34" charset="0"/>
              </a:rPr>
              <a:t>Reaching a shared understanding – Whose role is it?</a:t>
            </a: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a:bodyPr>
          <a:lstStyle/>
          <a:p>
            <a:r>
              <a:rPr lang="en-US" b="1" dirty="0">
                <a:solidFill>
                  <a:srgbClr val="009999"/>
                </a:solidFill>
                <a:latin typeface="+mn-lt"/>
              </a:rPr>
              <a:t>Answer: Youth work</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4098" name="Picture 2" descr="Scottish Attainment Challenge and ...">
            <a:extLst>
              <a:ext uri="{FF2B5EF4-FFF2-40B4-BE49-F238E27FC236}">
                <a16:creationId xmlns:a16="http://schemas.microsoft.com/office/drawing/2014/main" id="{292A6AE2-5656-4125-9EA9-E9646960F27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10524" y="1623060"/>
            <a:ext cx="3387437" cy="39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4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4545" y="1508125"/>
            <a:ext cx="11050587" cy="782637"/>
          </a:xfrm>
        </p:spPr>
        <p:txBody>
          <a:bodyPr>
            <a:normAutofit fontScale="90000"/>
          </a:bodyPr>
          <a:lstStyle/>
          <a:p>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r>
              <a:rPr lang="en-US" altLang="en-US" b="1" dirty="0">
                <a:solidFill>
                  <a:srgbClr val="009999"/>
                </a:solidFill>
                <a:latin typeface="+mn-lt"/>
                <a:cs typeface="Arial" panose="020B0604020202020204" pitchFamily="34" charset="0"/>
              </a:rPr>
              <a:t>Question 10:</a:t>
            </a: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r>
              <a:rPr lang="en-US" altLang="en-US" b="1" dirty="0">
                <a:solidFill>
                  <a:srgbClr val="009999"/>
                </a:solidFill>
                <a:latin typeface="+mn-lt"/>
                <a:cs typeface="Arial" panose="020B0604020202020204" pitchFamily="34" charset="0"/>
              </a:rPr>
              <a:t>Whose role is it to </a:t>
            </a:r>
            <a:r>
              <a:rPr lang="en-GB" altLang="en-US" b="1" dirty="0">
                <a:solidFill>
                  <a:srgbClr val="009999"/>
                </a:solidFill>
                <a:latin typeface="+mn-lt"/>
                <a:cs typeface="Arial" panose="020B0604020202020204" pitchFamily="34" charset="0"/>
              </a:rPr>
              <a:t>r</a:t>
            </a:r>
            <a:r>
              <a:rPr lang="en-GB" b="1" dirty="0">
                <a:solidFill>
                  <a:srgbClr val="009999"/>
                </a:solidFill>
                <a:latin typeface="+mn-lt"/>
                <a:cs typeface="Arial" panose="020B0604020202020204" pitchFamily="34" charset="0"/>
              </a:rPr>
              <a:t>eport to parents/carers about the progress of children and young people?</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41848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4545" y="1508125"/>
            <a:ext cx="11050587" cy="782637"/>
          </a:xfrm>
        </p:spPr>
        <p:txBody>
          <a:bodyPr>
            <a:normAutofit fontScale="90000"/>
          </a:bodyPr>
          <a:lstStyle/>
          <a:p>
            <a:r>
              <a:rPr lang="en-US" altLang="en-US" sz="4900" b="1" dirty="0">
                <a:solidFill>
                  <a:srgbClr val="009999"/>
                </a:solidFill>
                <a:latin typeface="+mn-lt"/>
                <a:cs typeface="Arial" panose="020B0604020202020204" pitchFamily="34" charset="0"/>
              </a:rPr>
              <a:t>Answer: School</a:t>
            </a:r>
            <a:br>
              <a:rPr lang="en-US" altLang="en-US" dirty="0">
                <a:latin typeface="+mn-lt"/>
                <a:cs typeface="Arial" panose="020B0604020202020204" pitchFamily="34" charset="0"/>
              </a:rPr>
            </a:br>
            <a:endParaRPr lang="en-GB" altLang="en-US" b="1" dirty="0">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1" name="Picture 10" descr="A picture containing text, printer, screenshot&#10;&#10;Description automatically generated">
            <a:hlinkClick r:id="" action="ppaction://noaction"/>
            <a:extLst>
              <a:ext uri="{FF2B5EF4-FFF2-40B4-BE49-F238E27FC236}">
                <a16:creationId xmlns:a16="http://schemas.microsoft.com/office/drawing/2014/main" id="{7FF96587-0F3B-4AC9-9718-D278294E8B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763" y="996640"/>
            <a:ext cx="3937698" cy="4438960"/>
          </a:xfrm>
          <a:prstGeom prst="rect">
            <a:avLst/>
          </a:prstGeom>
        </p:spPr>
      </p:pic>
    </p:spTree>
    <p:extLst>
      <p:ext uri="{BB962C8B-B14F-4D97-AF65-F5344CB8AC3E}">
        <p14:creationId xmlns:p14="http://schemas.microsoft.com/office/powerpoint/2010/main" val="165054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95" y="444085"/>
            <a:ext cx="10515600" cy="523220"/>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pic>
        <p:nvPicPr>
          <p:cNvPr id="9" name="Picture 8" descr="A picture containing icon&#10;&#10;Description automatically generated">
            <a:extLst>
              <a:ext uri="{FF2B5EF4-FFF2-40B4-BE49-F238E27FC236}">
                <a16:creationId xmlns:a16="http://schemas.microsoft.com/office/drawing/2014/main" id="{41864C2F-DC5A-4599-9543-AE45F34C1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58" y="523837"/>
            <a:ext cx="2729719" cy="768244"/>
          </a:xfrm>
          <a:prstGeom prst="rect">
            <a:avLst/>
          </a:prstGeom>
        </p:spPr>
      </p:pic>
      <p:sp>
        <p:nvSpPr>
          <p:cNvPr id="3" name="Rectangle 2">
            <a:extLst>
              <a:ext uri="{FF2B5EF4-FFF2-40B4-BE49-F238E27FC236}">
                <a16:creationId xmlns:a16="http://schemas.microsoft.com/office/drawing/2014/main" id="{632195F1-257E-4BCB-B42B-E7E1DFE5BE9F}"/>
              </a:ext>
            </a:extLst>
          </p:cNvPr>
          <p:cNvSpPr/>
          <p:nvPr/>
        </p:nvSpPr>
        <p:spPr>
          <a:xfrm>
            <a:off x="861674" y="1485121"/>
            <a:ext cx="10671513" cy="984885"/>
          </a:xfrm>
          <a:prstGeom prst="rect">
            <a:avLst/>
          </a:prstGeom>
        </p:spPr>
        <p:txBody>
          <a:bodyPr wrap="square">
            <a:spAutoFit/>
          </a:bodyPr>
          <a:lstStyle/>
          <a:p>
            <a:pPr algn="ctr"/>
            <a:r>
              <a:rPr lang="en-US" sz="4000" b="1" dirty="0">
                <a:solidFill>
                  <a:srgbClr val="009999"/>
                </a:solidFill>
              </a:rPr>
              <a:t>Challenge Questions</a:t>
            </a:r>
          </a:p>
          <a:p>
            <a:pPr algn="ctr"/>
            <a:endParaRPr lang="en-GB" dirty="0"/>
          </a:p>
        </p:txBody>
      </p:sp>
      <p:pic>
        <p:nvPicPr>
          <p:cNvPr id="12" name="Picture 4" descr="ES_alllogos_colour-01.png">
            <a:extLst>
              <a:ext uri="{FF2B5EF4-FFF2-40B4-BE49-F238E27FC236}">
                <a16:creationId xmlns:a16="http://schemas.microsoft.com/office/drawing/2014/main" id="{698FB404-19A0-414E-9584-3F4E3BCB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40" t="16808" r="10529" b="28484"/>
          <a:stretch>
            <a:fillRect/>
          </a:stretch>
        </p:blipFill>
        <p:spPr bwMode="auto">
          <a:xfrm>
            <a:off x="658813" y="528638"/>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03F137-E4CB-4060-BA46-BDDBA7039F44}"/>
              </a:ext>
            </a:extLst>
          </p:cNvPr>
          <p:cNvSpPr/>
          <p:nvPr/>
        </p:nvSpPr>
        <p:spPr>
          <a:xfrm>
            <a:off x="1922585" y="2987822"/>
            <a:ext cx="9610602" cy="289771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3200" dirty="0">
                <a:solidFill>
                  <a:srgbClr val="009999"/>
                </a:solidFill>
                <a:ea typeface="Calibri" panose="020F0502020204030204" pitchFamily="34" charset="0"/>
                <a:cs typeface="Times New Roman" panose="02020603050405020304" pitchFamily="18" charset="0"/>
              </a:rPr>
              <a:t>Did any of the roles and responsibilities surprise you? Why? </a:t>
            </a:r>
          </a:p>
          <a:p>
            <a:pPr marL="342900" indent="-342900">
              <a:lnSpc>
                <a:spcPct val="107000"/>
              </a:lnSpc>
              <a:spcAft>
                <a:spcPts val="800"/>
              </a:spcAft>
              <a:buFont typeface="Arial" panose="020B0604020202020204" pitchFamily="34" charset="0"/>
              <a:buChar char="•"/>
            </a:pPr>
            <a:r>
              <a:rPr lang="en-GB" sz="3200" dirty="0">
                <a:solidFill>
                  <a:srgbClr val="009999"/>
                </a:solidFill>
                <a:ea typeface="Calibri" panose="020F0502020204030204" pitchFamily="34" charset="0"/>
                <a:cs typeface="Times New Roman" panose="02020603050405020304" pitchFamily="18" charset="0"/>
              </a:rPr>
              <a:t>How did it feel to acknowledge areas of shared responsibility? </a:t>
            </a:r>
          </a:p>
          <a:p>
            <a:pPr marL="342900" indent="-342900">
              <a:buFont typeface="Arial" panose="020B0604020202020204" pitchFamily="34" charset="0"/>
              <a:buChar char="•"/>
            </a:pPr>
            <a:r>
              <a:rPr lang="en-GB" sz="3200" dirty="0">
                <a:solidFill>
                  <a:srgbClr val="009999"/>
                </a:solidFill>
                <a:ea typeface="Calibri" panose="020F0502020204030204" pitchFamily="34" charset="0"/>
              </a:rPr>
              <a:t>What impact might this have on your practice?</a:t>
            </a:r>
            <a:endParaRPr lang="en-GB" sz="3200" dirty="0">
              <a:solidFill>
                <a:srgbClr val="009999"/>
              </a:solidFill>
            </a:endParaRPr>
          </a:p>
        </p:txBody>
      </p:sp>
    </p:spTree>
    <p:extLst>
      <p:ext uri="{BB962C8B-B14F-4D97-AF65-F5344CB8AC3E}">
        <p14:creationId xmlns:p14="http://schemas.microsoft.com/office/powerpoint/2010/main" val="417023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a:bodyPr>
          <a:lstStyle/>
          <a:p>
            <a:pPr algn="ctr"/>
            <a:r>
              <a:rPr lang="en-US" altLang="en-US" b="1" dirty="0">
                <a:solidFill>
                  <a:srgbClr val="009999"/>
                </a:solidFill>
                <a:latin typeface="+mn-lt"/>
                <a:cs typeface="Arial" panose="020B0604020202020204" pitchFamily="34" charset="0"/>
              </a:rPr>
              <a:t>Links</a:t>
            </a:r>
            <a:endParaRPr lang="en-GB" altLang="en-US" b="1" dirty="0">
              <a:solidFill>
                <a:srgbClr val="009999"/>
              </a:solidFill>
              <a:latin typeface="+mn-lt"/>
              <a:cs typeface="Arial" panose="020B0604020202020204" pitchFamily="34" charset="0"/>
            </a:endParaRPr>
          </a:p>
        </p:txBody>
      </p:sp>
      <p:sp>
        <p:nvSpPr>
          <p:cNvPr id="26628" name="Content Placeholder 2">
            <a:extLst>
              <a:ext uri="{FF2B5EF4-FFF2-40B4-BE49-F238E27FC236}">
                <a16:creationId xmlns:a16="http://schemas.microsoft.com/office/drawing/2014/main" id="{42092522-A37E-6E2E-948F-D52A6A9DC4CC}"/>
              </a:ext>
            </a:extLst>
          </p:cNvPr>
          <p:cNvSpPr>
            <a:spLocks noGrp="1" noChangeArrowheads="1"/>
          </p:cNvSpPr>
          <p:nvPr>
            <p:ph idx="1"/>
          </p:nvPr>
        </p:nvSpPr>
        <p:spPr>
          <a:xfrm>
            <a:off x="735195" y="1714500"/>
            <a:ext cx="10802571" cy="3497263"/>
          </a:xfrm>
        </p:spPr>
        <p:txBody>
          <a:bodyPr>
            <a:normAutofit/>
          </a:bodyPr>
          <a:lstStyle/>
          <a:p>
            <a:pPr marL="285750" indent="-285750"/>
            <a:r>
              <a:rPr lang="en-GB" sz="3200" b="1" u="sng" dirty="0">
                <a:hlinkClick r:id="rId3"/>
              </a:rPr>
              <a:t>Building the Curriculum 4 Skills for learning, skills for life and skills for work</a:t>
            </a:r>
            <a:endParaRPr lang="en-GB" sz="3200" dirty="0"/>
          </a:p>
          <a:p>
            <a:pPr marL="285750" indent="-285750"/>
            <a:r>
              <a:rPr lang="en-GB" sz="3200" b="1" u="sng" dirty="0">
                <a:hlinkClick r:id="rId4"/>
              </a:rPr>
              <a:t>UN Convention on the Rights of the Child UNCRC</a:t>
            </a:r>
            <a:endParaRPr lang="en-GB" sz="3200" b="1" u="sng" dirty="0"/>
          </a:p>
          <a:p>
            <a:pPr marL="285750" indent="-285750"/>
            <a:r>
              <a:rPr lang="en-US" sz="3200" b="1" u="sng" dirty="0">
                <a:hlinkClick r:id="rId5"/>
              </a:rPr>
              <a:t>Y</a:t>
            </a:r>
            <a:r>
              <a:rPr lang="en-GB" sz="3200" b="1" u="sng" dirty="0" err="1">
                <a:hlinkClick r:id="rId5"/>
              </a:rPr>
              <a:t>outh</a:t>
            </a:r>
            <a:r>
              <a:rPr lang="en-GB" sz="3200" b="1" u="sng" dirty="0">
                <a:hlinkClick r:id="rId5"/>
              </a:rPr>
              <a:t> Work: a Guide for Schools</a:t>
            </a:r>
            <a:endParaRPr lang="en-GB" sz="3200" dirty="0"/>
          </a:p>
          <a:p>
            <a:pPr marL="285750" indent="-285750"/>
            <a:r>
              <a:rPr lang="en-GB" sz="3200" b="1" dirty="0">
                <a:hlinkClick r:id="rId6"/>
              </a:rPr>
              <a:t>National Youth Work Outcomes and Skills </a:t>
            </a:r>
            <a:endParaRPr lang="en-GB" sz="3200" b="1" dirty="0"/>
          </a:p>
          <a:p>
            <a:pPr marL="285750" indent="-285750"/>
            <a:r>
              <a:rPr lang="en-US" altLang="en-US" sz="3200" b="1" dirty="0">
                <a:cs typeface="Arial" panose="020B0604020202020204" pitchFamily="34" charset="0"/>
                <a:hlinkClick r:id="rId7"/>
              </a:rPr>
              <a:t>S</a:t>
            </a:r>
            <a:r>
              <a:rPr lang="en-GB" altLang="en-US" sz="3200" b="1" dirty="0" err="1">
                <a:cs typeface="Arial" panose="020B0604020202020204" pitchFamily="34" charset="0"/>
                <a:hlinkClick r:id="rId7"/>
              </a:rPr>
              <a:t>cotland’s</a:t>
            </a:r>
            <a:r>
              <a:rPr lang="en-GB" altLang="en-US" sz="3200" b="1" dirty="0">
                <a:cs typeface="Arial" panose="020B0604020202020204" pitchFamily="34" charset="0"/>
                <a:hlinkClick r:id="rId7"/>
              </a:rPr>
              <a:t> Equity Toolkit</a:t>
            </a:r>
            <a:endParaRPr lang="en-GB" altLang="en-US" sz="3200" dirty="0">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dirty="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dirty="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dirty="0">
                <a:solidFill>
                  <a:schemeClr val="bg1"/>
                </a:solidFill>
              </a:rPr>
              <a:t>Do </a:t>
            </a:r>
            <a:r>
              <a:rPr lang="en-GB" altLang="en-US" sz="1400" b="1" dirty="0" err="1">
                <a:solidFill>
                  <a:schemeClr val="bg1"/>
                </a:solidFill>
              </a:rPr>
              <a:t>luchd-ionnsachaidh</a:t>
            </a:r>
            <a:r>
              <a:rPr lang="en-GB" altLang="en-US" sz="1400" b="1" dirty="0">
                <a:solidFill>
                  <a:schemeClr val="bg1"/>
                </a:solidFill>
              </a:rPr>
              <a:t> </a:t>
            </a:r>
            <a:r>
              <a:rPr lang="en-GB" altLang="en-US" sz="1400" b="1" dirty="0" err="1">
                <a:solidFill>
                  <a:schemeClr val="bg1"/>
                </a:solidFill>
              </a:rPr>
              <a:t>na</a:t>
            </a:r>
            <a:r>
              <a:rPr lang="en-GB" altLang="en-US" sz="1400" b="1" dirty="0">
                <a:solidFill>
                  <a:schemeClr val="bg1"/>
                </a:solidFill>
              </a:rPr>
              <a:t> h-Alba, le </a:t>
            </a:r>
            <a:r>
              <a:rPr lang="en-GB" altLang="en-US" sz="1400" b="1" dirty="0" err="1">
                <a:solidFill>
                  <a:schemeClr val="bg1"/>
                </a:solidFill>
              </a:rPr>
              <a:t>luchd-foghlaim</a:t>
            </a:r>
            <a:r>
              <a:rPr lang="en-GB" altLang="en-US" sz="1400" b="1" dirty="0">
                <a:solidFill>
                  <a:schemeClr val="bg1"/>
                </a:solidFill>
              </a:rPr>
              <a:t> Alba </a:t>
            </a:r>
          </a:p>
        </p:txBody>
      </p:sp>
    </p:spTree>
    <p:extLst>
      <p:ext uri="{BB962C8B-B14F-4D97-AF65-F5344CB8AC3E}">
        <p14:creationId xmlns:p14="http://schemas.microsoft.com/office/powerpoint/2010/main" val="340137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5978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55619" y="5459784"/>
            <a:ext cx="12303237" cy="1585945"/>
          </a:xfrm>
          <a:prstGeom prst="rect">
            <a:avLst/>
          </a:prstGeom>
        </p:spPr>
      </p:pic>
      <p:sp>
        <p:nvSpPr>
          <p:cNvPr id="2" name="Title 1"/>
          <p:cNvSpPr>
            <a:spLocks noGrp="1"/>
          </p:cNvSpPr>
          <p:nvPr>
            <p:ph type="title"/>
          </p:nvPr>
        </p:nvSpPr>
        <p:spPr>
          <a:xfrm>
            <a:off x="120101" y="706311"/>
            <a:ext cx="11628406" cy="790756"/>
          </a:xfrm>
        </p:spPr>
        <p:txBody>
          <a:bodyPr>
            <a:noAutofit/>
          </a:bodyPr>
          <a:lstStyle/>
          <a:p>
            <a:pPr lvl="0" algn="ctr" eaLnBrk="0" fontAlgn="base" hangingPunct="0">
              <a:lnSpc>
                <a:spcPct val="100000"/>
              </a:lnSpc>
              <a:spcAft>
                <a:spcPct val="0"/>
              </a:spcAft>
              <a:tabLst>
                <a:tab pos="228600" algn="l"/>
              </a:tabLst>
            </a:pPr>
            <a:r>
              <a:rPr lang="en-GB" altLang="en-US" sz="3200" b="1" dirty="0">
                <a:solidFill>
                  <a:srgbClr val="009999"/>
                </a:solidFill>
                <a:latin typeface="+mn-lt"/>
                <a:ea typeface="Times New Roman" panose="02020603050405020304" pitchFamily="18" charset="0"/>
                <a:cs typeface="Calibri" panose="020F0502020204030204" pitchFamily="34" charset="0"/>
              </a:rPr>
              <a:t> </a:t>
            </a:r>
            <a:br>
              <a:rPr lang="en-GB" altLang="en-US" sz="3200" b="1" dirty="0">
                <a:solidFill>
                  <a:srgbClr val="009999"/>
                </a:solidFill>
                <a:latin typeface="+mn-lt"/>
                <a:ea typeface="Times New Roman" panose="02020603050405020304" pitchFamily="18" charset="0"/>
              </a:rPr>
            </a:br>
            <a:r>
              <a:rPr lang="en-GB" altLang="en-US" sz="3200" b="1" dirty="0">
                <a:solidFill>
                  <a:srgbClr val="009999"/>
                </a:solidFill>
                <a:latin typeface="+mn-lt"/>
                <a:ea typeface="Times New Roman" panose="02020603050405020304" pitchFamily="18" charset="0"/>
              </a:rPr>
              <a:t>	Activity 2</a:t>
            </a:r>
            <a:br>
              <a:rPr lang="en-GB" altLang="en-US" sz="3200" b="1" dirty="0">
                <a:solidFill>
                  <a:srgbClr val="009999"/>
                </a:solidFill>
                <a:latin typeface="+mn-lt"/>
                <a:ea typeface="Times New Roman" panose="02020603050405020304" pitchFamily="18" charset="0"/>
              </a:rPr>
            </a:br>
            <a:br>
              <a:rPr lang="en-GB" altLang="en-US" sz="3200" b="1" dirty="0">
                <a:solidFill>
                  <a:srgbClr val="009999"/>
                </a:solidFill>
                <a:latin typeface="+mn-lt"/>
                <a:ea typeface="Times New Roman" panose="02020603050405020304" pitchFamily="18" charset="0"/>
              </a:rPr>
            </a:br>
            <a:r>
              <a:rPr lang="en-GB" altLang="en-US" sz="3200" b="1" dirty="0">
                <a:solidFill>
                  <a:srgbClr val="009999"/>
                </a:solidFill>
                <a:latin typeface="+mn-lt"/>
                <a:ea typeface="Times New Roman" panose="02020603050405020304" pitchFamily="18" charset="0"/>
              </a:rPr>
              <a:t>	Myth Busting!</a:t>
            </a:r>
          </a:p>
        </p:txBody>
      </p:sp>
      <p:sp>
        <p:nvSpPr>
          <p:cNvPr id="5" name="Rectangle 4"/>
          <p:cNvSpPr/>
          <p:nvPr/>
        </p:nvSpPr>
        <p:spPr>
          <a:xfrm>
            <a:off x="4119531" y="683949"/>
            <a:ext cx="7628976"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 </a:t>
            </a:r>
            <a:endParaRPr lang="en-GB" sz="32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199" y="2306014"/>
            <a:ext cx="10515600" cy="3462281"/>
          </a:xfrm>
        </p:spPr>
        <p:txBody>
          <a:bodyPr>
            <a:normAutofit/>
          </a:bodyPr>
          <a:lstStyle/>
          <a:p>
            <a:r>
              <a:rPr lang="en-US" sz="2400" dirty="0">
                <a:solidFill>
                  <a:srgbClr val="009999"/>
                </a:solidFill>
              </a:rPr>
              <a:t>Youth work can help improve school attendance	</a:t>
            </a:r>
          </a:p>
          <a:p>
            <a:pPr lvl="0"/>
            <a:r>
              <a:rPr lang="en-GB" sz="2400" dirty="0">
                <a:solidFill>
                  <a:srgbClr val="009999"/>
                </a:solidFill>
              </a:rPr>
              <a:t>Youth awards are only valuable to schools if they attract Insight tariff points.</a:t>
            </a:r>
          </a:p>
          <a:p>
            <a:pPr lvl="0"/>
            <a:r>
              <a:rPr lang="en-GB" sz="2400" dirty="0">
                <a:solidFill>
                  <a:srgbClr val="009999"/>
                </a:solidFill>
              </a:rPr>
              <a:t>Community planning is for CLD and does not involve schools.</a:t>
            </a:r>
          </a:p>
          <a:p>
            <a:pPr lvl="0"/>
            <a:r>
              <a:rPr lang="en-GB" sz="2400" dirty="0">
                <a:solidFill>
                  <a:srgbClr val="009999"/>
                </a:solidFill>
              </a:rPr>
              <a:t>Pupil Equity Funding can’t be used for interventions that take place out-with term-time or for community-based interventions.</a:t>
            </a:r>
          </a:p>
          <a:p>
            <a:pPr lvl="0"/>
            <a:r>
              <a:rPr lang="en-GB" sz="2400" dirty="0">
                <a:solidFill>
                  <a:srgbClr val="009999"/>
                </a:solidFill>
              </a:rPr>
              <a:t>Youth work is about playing table tennis and hanging about with your pals. </a:t>
            </a:r>
          </a:p>
          <a:p>
            <a:pPr lvl="0"/>
            <a:r>
              <a:rPr lang="en-GB" sz="2400" dirty="0">
                <a:solidFill>
                  <a:srgbClr val="009999"/>
                </a:solidFill>
              </a:rPr>
              <a:t>The National Youth Work outcomes have nothing to do with Curriculum for Excellence.</a:t>
            </a:r>
          </a:p>
        </p:txBody>
      </p:sp>
      <p:sp>
        <p:nvSpPr>
          <p:cNvPr id="4" name="Rectangle 3">
            <a:extLst>
              <a:ext uri="{FF2B5EF4-FFF2-40B4-BE49-F238E27FC236}">
                <a16:creationId xmlns:a16="http://schemas.microsoft.com/office/drawing/2014/main" id="{774CEC19-CD59-408B-82F1-A0079F93034C}"/>
              </a:ext>
            </a:extLst>
          </p:cNvPr>
          <p:cNvSpPr/>
          <p:nvPr/>
        </p:nvSpPr>
        <p:spPr>
          <a:xfrm>
            <a:off x="6473768" y="6522930"/>
            <a:ext cx="5645840" cy="369332"/>
          </a:xfrm>
          <a:prstGeom prst="rect">
            <a:avLst/>
          </a:prstGeom>
        </p:spPr>
        <p:txBody>
          <a:bodyPr wrap="none">
            <a:spAutoFit/>
          </a:bodyPr>
          <a:lstStyle/>
          <a:p>
            <a:pPr algn="r"/>
            <a:r>
              <a:rPr lang="en-GB" altLang="en-US" b="1" dirty="0">
                <a:solidFill>
                  <a:schemeClr val="bg1"/>
                </a:solidFill>
              </a:rPr>
              <a:t>Do </a:t>
            </a:r>
            <a:r>
              <a:rPr lang="en-GB" altLang="en-US" b="1" dirty="0" err="1">
                <a:solidFill>
                  <a:schemeClr val="bg1"/>
                </a:solidFill>
              </a:rPr>
              <a:t>luchd-ionnsachaidh</a:t>
            </a:r>
            <a:r>
              <a:rPr lang="en-GB" altLang="en-US" b="1" dirty="0">
                <a:solidFill>
                  <a:schemeClr val="bg1"/>
                </a:solidFill>
              </a:rPr>
              <a:t> </a:t>
            </a:r>
            <a:r>
              <a:rPr lang="en-GB" altLang="en-US" b="1" dirty="0" err="1">
                <a:solidFill>
                  <a:schemeClr val="bg1"/>
                </a:solidFill>
              </a:rPr>
              <a:t>na</a:t>
            </a:r>
            <a:r>
              <a:rPr lang="en-GB" altLang="en-US" b="1" dirty="0">
                <a:solidFill>
                  <a:schemeClr val="bg1"/>
                </a:solidFill>
              </a:rPr>
              <a:t> h-Alba, le </a:t>
            </a:r>
            <a:r>
              <a:rPr lang="en-GB" altLang="en-US" b="1" dirty="0" err="1">
                <a:solidFill>
                  <a:schemeClr val="bg1"/>
                </a:solidFill>
              </a:rPr>
              <a:t>luchd-foghlaim</a:t>
            </a:r>
            <a:r>
              <a:rPr lang="en-GB" altLang="en-US" b="1" dirty="0">
                <a:solidFill>
                  <a:schemeClr val="bg1"/>
                </a:solidFill>
              </a:rPr>
              <a:t> Alba </a:t>
            </a:r>
          </a:p>
        </p:txBody>
      </p:sp>
      <p:sp>
        <p:nvSpPr>
          <p:cNvPr id="6" name="Rectangle 5">
            <a:extLst>
              <a:ext uri="{FF2B5EF4-FFF2-40B4-BE49-F238E27FC236}">
                <a16:creationId xmlns:a16="http://schemas.microsoft.com/office/drawing/2014/main" id="{0D1025CA-E5DB-4FA2-A1C3-250B64847EF0}"/>
              </a:ext>
            </a:extLst>
          </p:cNvPr>
          <p:cNvSpPr/>
          <p:nvPr/>
        </p:nvSpPr>
        <p:spPr>
          <a:xfrm>
            <a:off x="6501577" y="6207910"/>
            <a:ext cx="5718232" cy="369332"/>
          </a:xfrm>
          <a:prstGeom prst="rect">
            <a:avLst/>
          </a:prstGeom>
        </p:spPr>
        <p:txBody>
          <a:bodyPr wrap="none">
            <a:spAutoFit/>
          </a:bodyPr>
          <a:lstStyle/>
          <a:p>
            <a:pPr algn="r"/>
            <a:r>
              <a:rPr lang="en-GB" altLang="en-US" dirty="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600" dirty="0">
              <a:solidFill>
                <a:srgbClr val="595959"/>
              </a:solidFill>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1496783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5978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101" y="706311"/>
            <a:ext cx="11628406" cy="790756"/>
          </a:xfrm>
        </p:spPr>
        <p:txBody>
          <a:bodyPr>
            <a:noAutofit/>
          </a:bodyPr>
          <a:lstStyle/>
          <a:p>
            <a:pPr lvl="0" algn="ctr" eaLnBrk="0" fontAlgn="base" hangingPunct="0">
              <a:lnSpc>
                <a:spcPct val="100000"/>
              </a:lnSpc>
              <a:spcAft>
                <a:spcPct val="0"/>
              </a:spcAft>
              <a:tabLst>
                <a:tab pos="228600" algn="l"/>
              </a:tabLst>
            </a:pPr>
            <a:br>
              <a:rPr lang="en-US" altLang="en-US" sz="3200" b="1" dirty="0">
                <a:solidFill>
                  <a:srgbClr val="009999"/>
                </a:solidFill>
                <a:latin typeface="+mn-lt"/>
                <a:ea typeface="Times New Roman" panose="02020603050405020304" pitchFamily="18" charset="0"/>
              </a:rPr>
            </a:br>
            <a:br>
              <a:rPr lang="en-US" altLang="en-US" sz="3200" b="1" dirty="0">
                <a:solidFill>
                  <a:srgbClr val="009999"/>
                </a:solidFill>
                <a:latin typeface="+mn-lt"/>
                <a:ea typeface="Times New Roman" panose="02020603050405020304" pitchFamily="18" charset="0"/>
              </a:rPr>
            </a:br>
            <a:br>
              <a:rPr lang="en-US" altLang="en-US" sz="3200" b="1" dirty="0">
                <a:solidFill>
                  <a:srgbClr val="009999"/>
                </a:solidFill>
                <a:latin typeface="+mn-lt"/>
                <a:ea typeface="Times New Roman" panose="02020603050405020304" pitchFamily="18" charset="0"/>
              </a:rPr>
            </a:br>
            <a:r>
              <a:rPr lang="en-US" altLang="en-US" sz="3200" b="1" dirty="0">
                <a:solidFill>
                  <a:srgbClr val="009999"/>
                </a:solidFill>
                <a:latin typeface="+mn-lt"/>
                <a:ea typeface="Times New Roman" panose="02020603050405020304" pitchFamily="18" charset="0"/>
              </a:rPr>
              <a:t>Challenge Questions</a:t>
            </a:r>
            <a:endParaRPr lang="en-GB" altLang="en-US" sz="3200" b="1" dirty="0">
              <a:solidFill>
                <a:srgbClr val="009999"/>
              </a:solidFill>
              <a:latin typeface="+mn-lt"/>
              <a:ea typeface="Times New Roman" panose="02020603050405020304" pitchFamily="18" charset="0"/>
            </a:endParaRPr>
          </a:p>
        </p:txBody>
      </p:sp>
      <p:sp>
        <p:nvSpPr>
          <p:cNvPr id="5" name="Rectangle 4"/>
          <p:cNvSpPr/>
          <p:nvPr/>
        </p:nvSpPr>
        <p:spPr>
          <a:xfrm>
            <a:off x="4119531" y="683949"/>
            <a:ext cx="7628976"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 </a:t>
            </a:r>
            <a:endParaRPr lang="en-GB" sz="32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77577" y="2550857"/>
            <a:ext cx="10515600" cy="3462281"/>
          </a:xfrm>
        </p:spPr>
        <p:txBody>
          <a:bodyPr>
            <a:normAutofit/>
          </a:bodyPr>
          <a:lstStyle/>
          <a:p>
            <a:pPr lvl="0"/>
            <a:r>
              <a:rPr lang="en-GB" dirty="0">
                <a:solidFill>
                  <a:srgbClr val="009999"/>
                </a:solidFill>
              </a:rPr>
              <a:t>How did the different knowledge, experience and perspectives of your group help to develop a shared understanding? </a:t>
            </a:r>
          </a:p>
          <a:p>
            <a:pPr lvl="0"/>
            <a:r>
              <a:rPr lang="en-GB" dirty="0">
                <a:solidFill>
                  <a:srgbClr val="009999"/>
                </a:solidFill>
              </a:rPr>
              <a:t>How can a better understanding help us work towards a common language to plan, track progress/achievement and measure improvement together?</a:t>
            </a:r>
          </a:p>
          <a:p>
            <a:pPr lvl="0"/>
            <a:r>
              <a:rPr lang="en-GB" dirty="0">
                <a:solidFill>
                  <a:srgbClr val="009999"/>
                </a:solidFill>
              </a:rPr>
              <a:t>What opportunities are there to find a shared language?</a:t>
            </a:r>
          </a:p>
          <a:p>
            <a:pPr lvl="0"/>
            <a:endParaRPr lang="en-GB" sz="2400" dirty="0"/>
          </a:p>
        </p:txBody>
      </p:sp>
      <p:pic>
        <p:nvPicPr>
          <p:cNvPr id="7" name="Picture 6" descr="A picture containing icon&#10;&#10;Description automatically generated">
            <a:extLst>
              <a:ext uri="{FF2B5EF4-FFF2-40B4-BE49-F238E27FC236}">
                <a16:creationId xmlns:a16="http://schemas.microsoft.com/office/drawing/2014/main" id="{814F3080-130C-4E5F-8ECD-B78157338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58" y="523837"/>
            <a:ext cx="2729719" cy="768244"/>
          </a:xfrm>
          <a:prstGeom prst="rect">
            <a:avLst/>
          </a:prstGeom>
        </p:spPr>
      </p:pic>
      <p:pic>
        <p:nvPicPr>
          <p:cNvPr id="9" name="Picture 4" descr="ES_alllogos_colour-01.png">
            <a:extLst>
              <a:ext uri="{FF2B5EF4-FFF2-40B4-BE49-F238E27FC236}">
                <a16:creationId xmlns:a16="http://schemas.microsoft.com/office/drawing/2014/main" id="{4DDB329B-D6A9-4454-AB49-805A3AD2C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40" t="16808" r="10529" b="28484"/>
          <a:stretch>
            <a:fillRect/>
          </a:stretch>
        </p:blipFill>
        <p:spPr bwMode="auto">
          <a:xfrm>
            <a:off x="571714" y="567637"/>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8543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fontScale="90000"/>
          </a:bodyPr>
          <a:lstStyle/>
          <a:p>
            <a:pPr algn="ct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br>
              <a:rPr lang="en-US" altLang="en-US" b="1" dirty="0">
                <a:solidFill>
                  <a:srgbClr val="009999"/>
                </a:solidFill>
                <a:latin typeface="+mn-lt"/>
                <a:cs typeface="Arial" panose="020B0604020202020204" pitchFamily="34" charset="0"/>
              </a:rPr>
            </a:br>
            <a:r>
              <a:rPr lang="en-US" altLang="en-US" b="1" dirty="0">
                <a:solidFill>
                  <a:srgbClr val="009999"/>
                </a:solidFill>
                <a:latin typeface="+mn-lt"/>
                <a:cs typeface="Arial" panose="020B0604020202020204" pitchFamily="34" charset="0"/>
              </a:rPr>
              <a:t>Learning from Practice</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27486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95" y="444085"/>
            <a:ext cx="10515600" cy="523220"/>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pic>
        <p:nvPicPr>
          <p:cNvPr id="9" name="Picture 8" descr="A picture containing icon&#10;&#10;Description automatically generated">
            <a:extLst>
              <a:ext uri="{FF2B5EF4-FFF2-40B4-BE49-F238E27FC236}">
                <a16:creationId xmlns:a16="http://schemas.microsoft.com/office/drawing/2014/main" id="{41864C2F-DC5A-4599-9543-AE45F34C1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58" y="523837"/>
            <a:ext cx="2729719" cy="768244"/>
          </a:xfrm>
          <a:prstGeom prst="rect">
            <a:avLst/>
          </a:prstGeom>
        </p:spPr>
      </p:pic>
      <p:sp>
        <p:nvSpPr>
          <p:cNvPr id="3" name="Rectangle 2">
            <a:extLst>
              <a:ext uri="{FF2B5EF4-FFF2-40B4-BE49-F238E27FC236}">
                <a16:creationId xmlns:a16="http://schemas.microsoft.com/office/drawing/2014/main" id="{632195F1-257E-4BCB-B42B-E7E1DFE5BE9F}"/>
              </a:ext>
            </a:extLst>
          </p:cNvPr>
          <p:cNvSpPr/>
          <p:nvPr/>
        </p:nvSpPr>
        <p:spPr>
          <a:xfrm>
            <a:off x="760243" y="1975634"/>
            <a:ext cx="10671513" cy="4124206"/>
          </a:xfrm>
          <a:prstGeom prst="rect">
            <a:avLst/>
          </a:prstGeom>
        </p:spPr>
        <p:txBody>
          <a:bodyPr wrap="square">
            <a:spAutoFit/>
          </a:bodyPr>
          <a:lstStyle/>
          <a:p>
            <a:pPr algn="ctr"/>
            <a:r>
              <a:rPr lang="en-GB" sz="3200" b="1" dirty="0">
                <a:solidFill>
                  <a:srgbClr val="009999"/>
                </a:solidFill>
              </a:rPr>
              <a:t>The Ullapool Late Bus – example of innovative practice</a:t>
            </a:r>
          </a:p>
          <a:p>
            <a:endParaRPr lang="en-GB" sz="2000" b="1" dirty="0">
              <a:solidFill>
                <a:srgbClr val="009999"/>
              </a:solidFill>
            </a:endParaRPr>
          </a:p>
          <a:p>
            <a:pPr marL="285750" indent="-285750">
              <a:buFont typeface="Arial" panose="020B0604020202020204" pitchFamily="34" charset="0"/>
              <a:buChar char="•"/>
            </a:pPr>
            <a:r>
              <a:rPr lang="en-GB" sz="2000" dirty="0">
                <a:solidFill>
                  <a:srgbClr val="009999"/>
                </a:solidFill>
              </a:rPr>
              <a:t>Enabling access to activities offered in school and the community beyond the school day.</a:t>
            </a:r>
          </a:p>
          <a:p>
            <a:pPr marL="285750" indent="-285750">
              <a:buFont typeface="Arial" panose="020B0604020202020204" pitchFamily="34" charset="0"/>
              <a:buChar char="•"/>
            </a:pPr>
            <a:r>
              <a:rPr lang="en-US" sz="2000" dirty="0">
                <a:solidFill>
                  <a:srgbClr val="009999"/>
                </a:solidFill>
              </a:rPr>
              <a:t>To address equity - increase engagement from young people, from remote areas furthest from the school to access after school activities</a:t>
            </a:r>
          </a:p>
          <a:p>
            <a:pPr marL="285750" indent="-285750">
              <a:buFont typeface="Arial" panose="020B0604020202020204" pitchFamily="34" charset="0"/>
              <a:buChar char="•"/>
            </a:pPr>
            <a:r>
              <a:rPr lang="en-GB" sz="2000" dirty="0">
                <a:solidFill>
                  <a:srgbClr val="009999"/>
                </a:solidFill>
              </a:rPr>
              <a:t>Effective partnership working resulted in a successful bid to the Highland Cares Fund for a bus driver. This has enabled (x%) of young people to participate in clubs or use of the Youth Space in the village to socialise beyond the school day. The bus is available, free of charge, on Mondays and Wednesdays. The councillor liaised with the LA to overcome challenges in relation to recruitment and transport contracts.</a:t>
            </a:r>
          </a:p>
          <a:p>
            <a:pPr algn="ctr"/>
            <a:endParaRPr lang="en-GB" dirty="0"/>
          </a:p>
          <a:p>
            <a:pPr algn="ctr"/>
            <a:endParaRPr lang="en-US" sz="3200" b="1" dirty="0">
              <a:latin typeface="Galano Grotesque"/>
            </a:endParaRPr>
          </a:p>
        </p:txBody>
      </p:sp>
      <p:pic>
        <p:nvPicPr>
          <p:cNvPr id="12" name="Picture 4" descr="ES_alllogos_colour-01.png">
            <a:extLst>
              <a:ext uri="{FF2B5EF4-FFF2-40B4-BE49-F238E27FC236}">
                <a16:creationId xmlns:a16="http://schemas.microsoft.com/office/drawing/2014/main" id="{698FB404-19A0-414E-9584-3F4E3BCB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40" t="16808" r="10529" b="28484"/>
          <a:stretch>
            <a:fillRect/>
          </a:stretch>
        </p:blipFill>
        <p:spPr bwMode="auto">
          <a:xfrm>
            <a:off x="658813" y="528638"/>
            <a:ext cx="2930207" cy="12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18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5978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101" y="706311"/>
            <a:ext cx="11628406" cy="790756"/>
          </a:xfrm>
        </p:spPr>
        <p:txBody>
          <a:bodyPr>
            <a:noAutofit/>
          </a:bodyPr>
          <a:lstStyle/>
          <a:p>
            <a:pPr lvl="0" algn="ctr" eaLnBrk="0" fontAlgn="base" hangingPunct="0">
              <a:lnSpc>
                <a:spcPct val="100000"/>
              </a:lnSpc>
              <a:spcAft>
                <a:spcPct val="0"/>
              </a:spcAft>
              <a:tabLst>
                <a:tab pos="228600" algn="l"/>
              </a:tabLst>
            </a:pPr>
            <a:br>
              <a:rPr lang="en-US" altLang="en-US" sz="3200" b="1" dirty="0">
                <a:solidFill>
                  <a:srgbClr val="009999"/>
                </a:solidFill>
                <a:latin typeface="+mn-lt"/>
                <a:ea typeface="Times New Roman" panose="02020603050405020304" pitchFamily="18" charset="0"/>
              </a:rPr>
            </a:br>
            <a:br>
              <a:rPr lang="en-US" altLang="en-US" sz="3200" b="1" dirty="0">
                <a:solidFill>
                  <a:srgbClr val="009999"/>
                </a:solidFill>
                <a:latin typeface="+mn-lt"/>
                <a:ea typeface="Times New Roman" panose="02020603050405020304" pitchFamily="18" charset="0"/>
              </a:rPr>
            </a:br>
            <a:br>
              <a:rPr lang="en-US" altLang="en-US" sz="3200" b="1" dirty="0">
                <a:solidFill>
                  <a:srgbClr val="009999"/>
                </a:solidFill>
                <a:latin typeface="+mn-lt"/>
                <a:ea typeface="Times New Roman" panose="02020603050405020304" pitchFamily="18" charset="0"/>
              </a:rPr>
            </a:br>
            <a:r>
              <a:rPr lang="en-US" altLang="en-US" sz="3200" b="1" dirty="0">
                <a:solidFill>
                  <a:srgbClr val="009999"/>
                </a:solidFill>
                <a:latin typeface="+mn-lt"/>
                <a:ea typeface="Times New Roman" panose="02020603050405020304" pitchFamily="18" charset="0"/>
              </a:rPr>
              <a:t>Challenge Questions</a:t>
            </a:r>
            <a:endParaRPr lang="en-GB" altLang="en-US" sz="3200" b="1" dirty="0">
              <a:solidFill>
                <a:srgbClr val="009999"/>
              </a:solidFill>
              <a:latin typeface="+mn-lt"/>
              <a:ea typeface="Times New Roman" panose="02020603050405020304" pitchFamily="18" charset="0"/>
            </a:endParaRPr>
          </a:p>
        </p:txBody>
      </p:sp>
      <p:sp>
        <p:nvSpPr>
          <p:cNvPr id="5" name="Rectangle 4"/>
          <p:cNvSpPr/>
          <p:nvPr/>
        </p:nvSpPr>
        <p:spPr>
          <a:xfrm>
            <a:off x="3904211" y="1328334"/>
            <a:ext cx="7628976" cy="954107"/>
          </a:xfrm>
          <a:prstGeom prst="rect">
            <a:avLst/>
          </a:prstGeom>
        </p:spPr>
        <p:txBody>
          <a:bodyPr wrap="square">
            <a:spAutoFit/>
          </a:bodyPr>
          <a:lstStyle/>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a:t>
            </a:r>
            <a:endParaRPr lang="en-GB" sz="32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17587" y="2384721"/>
            <a:ext cx="10515600" cy="3866247"/>
          </a:xfrm>
        </p:spPr>
        <p:txBody>
          <a:bodyPr>
            <a:normAutofit lnSpcReduction="10000"/>
          </a:bodyPr>
          <a:lstStyle/>
          <a:p>
            <a:r>
              <a:rPr lang="en-GB" dirty="0">
                <a:solidFill>
                  <a:srgbClr val="009999"/>
                </a:solidFill>
              </a:rPr>
              <a:t>Is there anything we might do differently, as a result of this conversation? </a:t>
            </a:r>
          </a:p>
          <a:p>
            <a:r>
              <a:rPr lang="en-GB" dirty="0">
                <a:solidFill>
                  <a:srgbClr val="009999"/>
                </a:solidFill>
              </a:rPr>
              <a:t>What opportunities are there in your context to continue to develop a shared language? </a:t>
            </a:r>
          </a:p>
          <a:p>
            <a:r>
              <a:rPr lang="en-GB" dirty="0">
                <a:solidFill>
                  <a:srgbClr val="009999"/>
                </a:solidFill>
              </a:rPr>
              <a:t>How might this support joint planning, tracking achievement and measuring improvement? </a:t>
            </a:r>
          </a:p>
          <a:p>
            <a:r>
              <a:rPr lang="en-GB" dirty="0">
                <a:solidFill>
                  <a:srgbClr val="009999"/>
                </a:solidFill>
              </a:rPr>
              <a:t>In what ways could you continue to strengthen your school and youth work partnership?</a:t>
            </a:r>
          </a:p>
          <a:p>
            <a:pPr lvl="0"/>
            <a:r>
              <a:rPr lang="en-GB" dirty="0">
                <a:solidFill>
                  <a:srgbClr val="009999"/>
                </a:solidFill>
              </a:rPr>
              <a:t>What support do you need?</a:t>
            </a:r>
          </a:p>
          <a:p>
            <a:pPr lvl="0"/>
            <a:endParaRPr lang="en-GB" sz="2400" dirty="0"/>
          </a:p>
        </p:txBody>
      </p:sp>
      <p:pic>
        <p:nvPicPr>
          <p:cNvPr id="7" name="Picture 6" descr="A picture containing icon&#10;&#10;Description automatically generated">
            <a:extLst>
              <a:ext uri="{FF2B5EF4-FFF2-40B4-BE49-F238E27FC236}">
                <a16:creationId xmlns:a16="http://schemas.microsoft.com/office/drawing/2014/main" id="{C4F6C1C8-DCD2-4B49-A01F-4A5E67446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58" y="523837"/>
            <a:ext cx="2729719" cy="768244"/>
          </a:xfrm>
          <a:prstGeom prst="rect">
            <a:avLst/>
          </a:prstGeom>
        </p:spPr>
      </p:pic>
      <p:pic>
        <p:nvPicPr>
          <p:cNvPr id="9" name="Picture 4" descr="ES_alllogos_colour-01.png">
            <a:extLst>
              <a:ext uri="{FF2B5EF4-FFF2-40B4-BE49-F238E27FC236}">
                <a16:creationId xmlns:a16="http://schemas.microsoft.com/office/drawing/2014/main" id="{DE7DD776-FD3F-4A29-8241-CE02B68C2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40" t="16808" r="10529" b="28484"/>
          <a:stretch>
            <a:fillRect/>
          </a:stretch>
        </p:blipFill>
        <p:spPr bwMode="auto">
          <a:xfrm>
            <a:off x="658813" y="528638"/>
            <a:ext cx="2930207" cy="12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6436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fontScale="90000"/>
          </a:bodyPr>
          <a:lstStyle/>
          <a:p>
            <a:br>
              <a:rPr lang="en-US" b="1" dirty="0"/>
            </a:br>
            <a:br>
              <a:rPr lang="en-US" b="1" dirty="0"/>
            </a:br>
            <a:br>
              <a:rPr lang="en-US" b="1" dirty="0"/>
            </a:br>
            <a:br>
              <a:rPr lang="en-US" b="1" dirty="0"/>
            </a:br>
            <a:r>
              <a:rPr lang="en-US" b="1" dirty="0">
                <a:solidFill>
                  <a:srgbClr val="009999"/>
                </a:solidFill>
                <a:latin typeface="+mn-lt"/>
              </a:rPr>
              <a:t>Question 1:</a:t>
            </a:r>
            <a:br>
              <a:rPr lang="en-US" b="1" dirty="0"/>
            </a:br>
            <a:br>
              <a:rPr lang="en-US" b="1" dirty="0"/>
            </a:br>
            <a:br>
              <a:rPr lang="en-US" b="1" dirty="0"/>
            </a:br>
            <a:r>
              <a:rPr lang="en-US" b="1" dirty="0">
                <a:solidFill>
                  <a:srgbClr val="009999"/>
                </a:solidFill>
                <a:latin typeface="+mn-lt"/>
              </a:rPr>
              <a:t>Whose role is it to support the development of skills for learning, skills for life and skills for work?</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54867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C19C0B-A581-481C-B888-DEE24CF7DD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0883" y="1921471"/>
            <a:ext cx="4850442" cy="3984030"/>
          </a:xfrm>
          <a:prstGeom prst="rect">
            <a:avLst/>
          </a:prstGeom>
        </p:spPr>
      </p:pic>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a:bodyPr>
          <a:lstStyle/>
          <a:p>
            <a:r>
              <a:rPr lang="en-US" altLang="en-US" b="1" dirty="0">
                <a:solidFill>
                  <a:srgbClr val="009999"/>
                </a:solidFill>
                <a:latin typeface="+mn-lt"/>
                <a:cs typeface="Arial" panose="020B0604020202020204" pitchFamily="34" charset="0"/>
              </a:rPr>
              <a:t>Answer: Both</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1" name="Content Placeholder 10" descr="Diagram&#10;&#10;Description automatically generated">
            <a:hlinkClick r:id="" action="ppaction://noaction"/>
            <a:extLst>
              <a:ext uri="{FF2B5EF4-FFF2-40B4-BE49-F238E27FC236}">
                <a16:creationId xmlns:a16="http://schemas.microsoft.com/office/drawing/2014/main" id="{20670DBE-ACEF-458B-A664-A7C41388556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20884075">
            <a:off x="251756" y="1916061"/>
            <a:ext cx="4128417" cy="2866778"/>
          </a:xfrm>
          <a:prstGeom prst="rect">
            <a:avLst/>
          </a:prstGeom>
        </p:spPr>
      </p:pic>
      <p:pic>
        <p:nvPicPr>
          <p:cNvPr id="12" name="Picture 11" descr="Graphical user interface&#10;&#10;Description automatically generated with low confidence">
            <a:hlinkClick r:id="" action="ppaction://noaction"/>
            <a:extLst>
              <a:ext uri="{FF2B5EF4-FFF2-40B4-BE49-F238E27FC236}">
                <a16:creationId xmlns:a16="http://schemas.microsoft.com/office/drawing/2014/main" id="{8C362EEF-4CCE-4EDE-9CF8-C8837903C0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713" y="3886200"/>
            <a:ext cx="2204112" cy="2734493"/>
          </a:xfrm>
          <a:prstGeom prst="rect">
            <a:avLst/>
          </a:prstGeom>
        </p:spPr>
      </p:pic>
      <p:pic>
        <p:nvPicPr>
          <p:cNvPr id="13" name="Picture 12" descr="A picture containing text, printer, screenshot&#10;&#10;Description automatically generated">
            <a:hlinkClick r:id="" action="ppaction://noaction"/>
            <a:extLst>
              <a:ext uri="{FF2B5EF4-FFF2-40B4-BE49-F238E27FC236}">
                <a16:creationId xmlns:a16="http://schemas.microsoft.com/office/drawing/2014/main" id="{E57CB039-3202-4A30-BBE8-95E2EEED88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86632">
            <a:off x="3215156" y="3229172"/>
            <a:ext cx="3007394" cy="3390230"/>
          </a:xfrm>
          <a:prstGeom prst="rect">
            <a:avLst/>
          </a:prstGeom>
        </p:spPr>
      </p:pic>
      <p:pic>
        <p:nvPicPr>
          <p:cNvPr id="14" name="Picture 2" descr="Developing Young Workforce - Dunbartonshire Chamber of Commerce">
            <a:extLst>
              <a:ext uri="{FF2B5EF4-FFF2-40B4-BE49-F238E27FC236}">
                <a16:creationId xmlns:a16="http://schemas.microsoft.com/office/drawing/2014/main" id="{0F094EBF-44E3-44A7-AF81-770AB38891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335" y="1586486"/>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8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fontScale="90000"/>
          </a:bodyPr>
          <a:lstStyle/>
          <a:p>
            <a:br>
              <a:rPr lang="en-GB" b="1" dirty="0">
                <a:cs typeface="Arial" panose="020B0604020202020204" pitchFamily="34" charset="0"/>
              </a:rPr>
            </a:br>
            <a:br>
              <a:rPr lang="en-GB" b="1" dirty="0">
                <a:cs typeface="Arial" panose="020B0604020202020204" pitchFamily="34" charset="0"/>
              </a:rPr>
            </a:br>
            <a:br>
              <a:rPr lang="en-GB" b="1" dirty="0">
                <a:cs typeface="Arial" panose="020B0604020202020204" pitchFamily="34" charset="0"/>
              </a:rPr>
            </a:br>
            <a:br>
              <a:rPr lang="en-GB" b="1" dirty="0">
                <a:cs typeface="Arial" panose="020B0604020202020204" pitchFamily="34" charset="0"/>
              </a:rPr>
            </a:br>
            <a:br>
              <a:rPr lang="en-GB" b="1" dirty="0">
                <a:cs typeface="Arial" panose="020B0604020202020204" pitchFamily="34" charset="0"/>
              </a:rPr>
            </a:br>
            <a:r>
              <a:rPr lang="en-GB" b="1" dirty="0">
                <a:solidFill>
                  <a:srgbClr val="009999"/>
                </a:solidFill>
                <a:latin typeface="+mn-lt"/>
                <a:cs typeface="Arial" panose="020B0604020202020204" pitchFamily="34" charset="0"/>
              </a:rPr>
              <a:t>Question 2:</a:t>
            </a:r>
            <a:br>
              <a:rPr lang="en-GB" b="1" dirty="0">
                <a:cs typeface="Arial" panose="020B0604020202020204" pitchFamily="34" charset="0"/>
              </a:rPr>
            </a:br>
            <a:br>
              <a:rPr lang="en-GB" b="1" dirty="0">
                <a:cs typeface="Arial" panose="020B0604020202020204" pitchFamily="34" charset="0"/>
              </a:rPr>
            </a:br>
            <a:br>
              <a:rPr lang="en-GB" b="1" dirty="0">
                <a:cs typeface="Arial" panose="020B0604020202020204" pitchFamily="34" charset="0"/>
              </a:rPr>
            </a:br>
            <a:r>
              <a:rPr lang="en-GB" b="1" dirty="0">
                <a:solidFill>
                  <a:srgbClr val="009999"/>
                </a:solidFill>
                <a:latin typeface="+mn-lt"/>
                <a:cs typeface="Arial" panose="020B0604020202020204" pitchFamily="34" charset="0"/>
              </a:rPr>
              <a:t>Whose role is it to engage with families and communities?</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66542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570706" y="542131"/>
            <a:ext cx="11050587" cy="782637"/>
          </a:xfrm>
        </p:spPr>
        <p:txBody>
          <a:bodyPr>
            <a:normAutofit/>
          </a:bodyPr>
          <a:lstStyle/>
          <a:p>
            <a:r>
              <a:rPr lang="en-US" altLang="en-US" b="1" dirty="0">
                <a:solidFill>
                  <a:srgbClr val="009999"/>
                </a:solidFill>
                <a:latin typeface="+mn-lt"/>
                <a:cs typeface="Arial" panose="020B0604020202020204" pitchFamily="34" charset="0"/>
              </a:rPr>
              <a:t>A</a:t>
            </a:r>
            <a:r>
              <a:rPr lang="en-GB" altLang="en-US" b="1" dirty="0" err="1">
                <a:solidFill>
                  <a:srgbClr val="009999"/>
                </a:solidFill>
                <a:latin typeface="+mn-lt"/>
                <a:cs typeface="Arial" panose="020B0604020202020204" pitchFamily="34" charset="0"/>
              </a:rPr>
              <a:t>nswer</a:t>
            </a:r>
            <a:r>
              <a:rPr lang="en-GB" altLang="en-US" b="1" dirty="0">
                <a:solidFill>
                  <a:srgbClr val="009999"/>
                </a:solidFill>
                <a:latin typeface="+mn-lt"/>
                <a:cs typeface="Arial" panose="020B0604020202020204" pitchFamily="34" charset="0"/>
              </a:rPr>
              <a:t>: Both </a:t>
            </a:r>
          </a:p>
        </p:txBody>
      </p:sp>
      <p:pic>
        <p:nvPicPr>
          <p:cNvPr id="3" name="Content Placeholder 2">
            <a:extLst>
              <a:ext uri="{FF2B5EF4-FFF2-40B4-BE49-F238E27FC236}">
                <a16:creationId xmlns:a16="http://schemas.microsoft.com/office/drawing/2014/main" id="{6186C2BF-7F97-4687-A7D4-4C2109D25B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7322" y="1508125"/>
            <a:ext cx="6217356" cy="4183062"/>
          </a:xfrm>
        </p:spPr>
      </p:pic>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53425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6" y="1072356"/>
            <a:ext cx="11050587" cy="782637"/>
          </a:xfrm>
        </p:spPr>
        <p:txBody>
          <a:bodyPr>
            <a:normAutofit fontScale="90000"/>
          </a:bodyPr>
          <a:lstStyle/>
          <a:p>
            <a:br>
              <a:rPr lang="en-US" dirty="0">
                <a:latin typeface="+mn-lt"/>
              </a:rPr>
            </a:br>
            <a:br>
              <a:rPr lang="en-US" dirty="0">
                <a:latin typeface="+mn-lt"/>
              </a:rPr>
            </a:br>
            <a:br>
              <a:rPr lang="en-US" dirty="0">
                <a:latin typeface="+mn-lt"/>
              </a:rPr>
            </a:br>
            <a:r>
              <a:rPr lang="en-US" b="1" dirty="0">
                <a:solidFill>
                  <a:srgbClr val="009999"/>
                </a:solidFill>
                <a:latin typeface="+mn-lt"/>
              </a:rPr>
              <a:t>Question 3:</a:t>
            </a:r>
            <a:br>
              <a:rPr lang="en-US" b="1" dirty="0"/>
            </a:br>
            <a:br>
              <a:rPr lang="en-US" b="1" dirty="0"/>
            </a:br>
            <a:br>
              <a:rPr lang="en-US" b="1" dirty="0"/>
            </a:br>
            <a:r>
              <a:rPr lang="en-US" b="1" dirty="0">
                <a:solidFill>
                  <a:srgbClr val="009999"/>
                </a:solidFill>
                <a:latin typeface="+mn-lt"/>
              </a:rPr>
              <a:t>Whose role is it to deliver Curriculum for Excellence?</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47596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6" y="1072356"/>
            <a:ext cx="11050587" cy="782637"/>
          </a:xfrm>
        </p:spPr>
        <p:txBody>
          <a:bodyPr>
            <a:normAutofit fontScale="90000"/>
          </a:bodyPr>
          <a:lstStyle/>
          <a:p>
            <a:br>
              <a:rPr lang="en-US" b="1" dirty="0"/>
            </a:br>
            <a:r>
              <a:rPr lang="en-US" sz="4900" dirty="0">
                <a:solidFill>
                  <a:srgbClr val="009999"/>
                </a:solidFill>
                <a:latin typeface="+mn-lt"/>
              </a:rPr>
              <a:t>Answer: Both </a:t>
            </a:r>
            <a:br>
              <a:rPr lang="en-US" b="1" dirty="0"/>
            </a:br>
            <a:br>
              <a:rPr lang="en-US" b="1" dirty="0"/>
            </a:br>
            <a:endParaRPr lang="en-GB" altLang="en-US" dirty="0">
              <a:latin typeface="+mn-lt"/>
              <a:cs typeface="Arial" panose="020B0604020202020204" pitchFamily="34" charset="0"/>
            </a:endParaRPr>
          </a:p>
        </p:txBody>
      </p:sp>
      <p:sp>
        <p:nvSpPr>
          <p:cNvPr id="26628" name="Content Placeholder 2">
            <a:extLst>
              <a:ext uri="{FF2B5EF4-FFF2-40B4-BE49-F238E27FC236}">
                <a16:creationId xmlns:a16="http://schemas.microsoft.com/office/drawing/2014/main" id="{42092522-A37E-6E2E-948F-D52A6A9DC4CC}"/>
              </a:ext>
            </a:extLst>
          </p:cNvPr>
          <p:cNvSpPr>
            <a:spLocks noGrp="1" noChangeArrowheads="1"/>
          </p:cNvSpPr>
          <p:nvPr>
            <p:ph idx="1"/>
          </p:nvPr>
        </p:nvSpPr>
        <p:spPr>
          <a:xfrm>
            <a:off x="703445" y="1565911"/>
            <a:ext cx="4805815" cy="3901440"/>
          </a:xfrm>
        </p:spPr>
        <p:txBody>
          <a:bodyPr>
            <a:normAutofit lnSpcReduction="10000"/>
          </a:bodyPr>
          <a:lstStyle/>
          <a:p>
            <a:pPr marL="0" indent="0">
              <a:buClr>
                <a:srgbClr val="00ABB5"/>
              </a:buClr>
              <a:buNone/>
            </a:pPr>
            <a:endParaRPr lang="en-US" altLang="en-US" sz="3200" dirty="0">
              <a:cs typeface="Arial" panose="020B0604020202020204" pitchFamily="34" charset="0"/>
            </a:endParaRPr>
          </a:p>
          <a:p>
            <a:pPr marL="0" indent="0">
              <a:buClr>
                <a:srgbClr val="00ABB5"/>
              </a:buClr>
              <a:buNone/>
            </a:pPr>
            <a:r>
              <a:rPr lang="en-US" dirty="0"/>
              <a:t>“The curriculum is more than curriculum areas and subjects. It is the totality of experiences which are planned for children and young people through their education ”</a:t>
            </a:r>
          </a:p>
          <a:p>
            <a:pPr marL="0" indent="0">
              <a:buClr>
                <a:srgbClr val="00ABB5"/>
              </a:buClr>
              <a:buNone/>
            </a:pPr>
            <a:endParaRPr lang="en-US" altLang="en-US" sz="3200" dirty="0">
              <a:cs typeface="Arial" panose="020B0604020202020204" pitchFamily="34" charset="0"/>
            </a:endParaRPr>
          </a:p>
          <a:p>
            <a:pPr marL="0" indent="0">
              <a:buClr>
                <a:srgbClr val="00ABB5"/>
              </a:buClr>
              <a:buNone/>
            </a:pPr>
            <a:r>
              <a:rPr lang="en-US" altLang="en-US" sz="3200" dirty="0">
                <a:cs typeface="Arial" panose="020B0604020202020204" pitchFamily="34" charset="0"/>
                <a:hlinkClick r:id="rId3"/>
              </a:rPr>
              <a:t>Building the Curriculum 4</a:t>
            </a:r>
            <a:endParaRPr lang="en-GB" altLang="en-US" sz="3200" dirty="0">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1" name="Picture 10">
            <a:extLst>
              <a:ext uri="{FF2B5EF4-FFF2-40B4-BE49-F238E27FC236}">
                <a16:creationId xmlns:a16="http://schemas.microsoft.com/office/drawing/2014/main" id="{E71E4DFF-B2DF-4C21-8D3F-14C3586B79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80615" y="498457"/>
            <a:ext cx="5073417" cy="5184000"/>
          </a:xfrm>
          <a:prstGeom prst="rect">
            <a:avLst/>
          </a:prstGeom>
        </p:spPr>
      </p:pic>
    </p:spTree>
    <p:extLst>
      <p:ext uri="{BB962C8B-B14F-4D97-AF65-F5344CB8AC3E}">
        <p14:creationId xmlns:p14="http://schemas.microsoft.com/office/powerpoint/2010/main" val="62391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5C09D-5D1E-1B3E-CBD9-046A7E40C6A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4FAAB3E0-CC3D-9F91-8A07-E366573ED0E8}"/>
              </a:ext>
            </a:extLst>
          </p:cNvPr>
          <p:cNvSpPr>
            <a:spLocks noGrp="1" noChangeArrowheads="1"/>
          </p:cNvSpPr>
          <p:nvPr>
            <p:ph type="title"/>
          </p:nvPr>
        </p:nvSpPr>
        <p:spPr>
          <a:xfrm>
            <a:off x="611188" y="525463"/>
            <a:ext cx="11050587" cy="782637"/>
          </a:xfrm>
        </p:spPr>
        <p:txBody>
          <a:bodyPr>
            <a:normAutofit fontScale="90000"/>
          </a:bodyPr>
          <a:lstStyle/>
          <a:p>
            <a:br>
              <a:rPr lang="en-US" b="1" dirty="0"/>
            </a:br>
            <a:br>
              <a:rPr lang="en-US" b="1" dirty="0"/>
            </a:br>
            <a:br>
              <a:rPr lang="en-US" b="1" dirty="0"/>
            </a:br>
            <a:br>
              <a:rPr lang="en-US" b="1" dirty="0"/>
            </a:br>
            <a:r>
              <a:rPr lang="en-US" b="1" dirty="0">
                <a:solidFill>
                  <a:srgbClr val="009999"/>
                </a:solidFill>
                <a:latin typeface="+mn-lt"/>
              </a:rPr>
              <a:t>Question 4:</a:t>
            </a:r>
            <a:br>
              <a:rPr lang="en-US" b="1" dirty="0"/>
            </a:br>
            <a:br>
              <a:rPr lang="en-US" b="1" dirty="0"/>
            </a:br>
            <a:r>
              <a:rPr lang="en-US" b="1" dirty="0">
                <a:solidFill>
                  <a:srgbClr val="009999"/>
                </a:solidFill>
                <a:latin typeface="+mn-lt"/>
              </a:rPr>
              <a:t>Whose role is it to support the health and wellbeing of children and young people?</a:t>
            </a:r>
            <a:endParaRPr lang="en-GB" altLang="en-US" b="1" dirty="0">
              <a:solidFill>
                <a:srgbClr val="009999"/>
              </a:solidFill>
              <a:latin typeface="+mn-lt"/>
              <a:cs typeface="Arial" panose="020B0604020202020204" pitchFamily="34" charset="0"/>
            </a:endParaRPr>
          </a:p>
        </p:txBody>
      </p:sp>
      <p:pic>
        <p:nvPicPr>
          <p:cNvPr id="26629" name="Picture 5">
            <a:extLst>
              <a:ext uri="{FF2B5EF4-FFF2-40B4-BE49-F238E27FC236}">
                <a16:creationId xmlns:a16="http://schemas.microsoft.com/office/drawing/2014/main" id="{A2A486CA-86E3-D18D-C610-DEF0E23C8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png">
            <a:extLst>
              <a:ext uri="{FF2B5EF4-FFF2-40B4-BE49-F238E27FC236}">
                <a16:creationId xmlns:a16="http://schemas.microsoft.com/office/drawing/2014/main" id="{CAC82963-EBA7-5BD2-5B0A-47546737A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5E6C8294-81D6-37DE-CDF1-F06B461EB1BC}"/>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2F70727-A9AC-4070-5D15-D3E89BAE88C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298205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14C4F86410F439B6B66E889B05FDB" ma:contentTypeVersion="18" ma:contentTypeDescription="Create a new document." ma:contentTypeScope="" ma:versionID="87e3d1fdf99a928857c91579e50b1800">
  <xsd:schema xmlns:xsd="http://www.w3.org/2001/XMLSchema" xmlns:xs="http://www.w3.org/2001/XMLSchema" xmlns:p="http://schemas.microsoft.com/office/2006/metadata/properties" xmlns:ns2="39c6e0ab-91ec-4893-8529-ba4ede28f25f" xmlns:ns3="b134d4f5-2915-41cd-ac98-98cd822a119e" targetNamespace="http://schemas.microsoft.com/office/2006/metadata/properties" ma:root="true" ma:fieldsID="70a7c49ca3e2859b8bf60a0b95533a7c" ns2:_="" ns3:_="">
    <xsd:import namespace="39c6e0ab-91ec-4893-8529-ba4ede28f25f"/>
    <xsd:import namespace="b134d4f5-2915-41cd-ac98-98cd822a11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e0ab-91ec-4893-8529-ba4ede28f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5b766c-b0c5-4862-9a72-8c8264c18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34d4f5-2915-41cd-ac98-98cd822a11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757a65-383b-49ba-a20e-a995910a4e5c}" ma:internalName="TaxCatchAll" ma:showField="CatchAllData" ma:web="b134d4f5-2915-41cd-ac98-98cd822a11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c6e0ab-91ec-4893-8529-ba4ede28f25f">
      <Terms xmlns="http://schemas.microsoft.com/office/infopath/2007/PartnerControls"/>
    </lcf76f155ced4ddcb4097134ff3c332f>
    <TaxCatchAll xmlns="b134d4f5-2915-41cd-ac98-98cd822a119e" xsi:nil="true"/>
  </documentManagement>
</p:properties>
</file>

<file path=customXml/itemProps1.xml><?xml version="1.0" encoding="utf-8"?>
<ds:datastoreItem xmlns:ds="http://schemas.openxmlformats.org/officeDocument/2006/customXml" ds:itemID="{4F8D4F12-9602-4F30-9832-1B18B4396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6e0ab-91ec-4893-8529-ba4ede28f25f"/>
    <ds:schemaRef ds:uri="b134d4f5-2915-41cd-ac98-98cd822a11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DE16A-C971-4208-93C5-30E6017A5A3F}">
  <ds:schemaRefs>
    <ds:schemaRef ds:uri="http://schemas.microsoft.com/sharepoint/v3/contenttype/forms"/>
  </ds:schemaRefs>
</ds:datastoreItem>
</file>

<file path=customXml/itemProps3.xml><?xml version="1.0" encoding="utf-8"?>
<ds:datastoreItem xmlns:ds="http://schemas.openxmlformats.org/officeDocument/2006/customXml" ds:itemID="{B7CF59CC-C15B-4604-9923-9481368EDB43}">
  <ds:schemaRefs>
    <ds:schemaRef ds:uri="http://purl.org/dc/elements/1.1/"/>
    <ds:schemaRef ds:uri="http://purl.org/dc/dcmitype/"/>
    <ds:schemaRef ds:uri="http://schemas.microsoft.com/office/2006/metadata/properties"/>
    <ds:schemaRef ds:uri="39c6e0ab-91ec-4893-8529-ba4ede28f25f"/>
    <ds:schemaRef ds:uri="http://schemas.microsoft.com/office/infopath/2007/PartnerControls"/>
    <ds:schemaRef ds:uri="http://schemas.openxmlformats.org/package/2006/metadata/core-properties"/>
    <ds:schemaRef ds:uri="http://schemas.microsoft.com/office/2006/documentManagement/types"/>
    <ds:schemaRef ds:uri="b134d4f5-2915-41cd-ac98-98cd822a119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11225</TotalTime>
  <Words>4799</Words>
  <Application>Microsoft Office PowerPoint</Application>
  <PresentationFormat>Widescreen</PresentationFormat>
  <Paragraphs>252</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明朝</vt:lpstr>
      <vt:lpstr>Arial</vt:lpstr>
      <vt:lpstr>Arial Bold</vt:lpstr>
      <vt:lpstr>Calibri</vt:lpstr>
      <vt:lpstr>Calibri Light</vt:lpstr>
      <vt:lpstr>Galano Grotesque</vt:lpstr>
      <vt:lpstr>Galano Grotesque Alt SemiBold</vt:lpstr>
      <vt:lpstr>Times New Roman</vt:lpstr>
      <vt:lpstr>Office Theme</vt:lpstr>
      <vt:lpstr>PowerPoint Presentation</vt:lpstr>
      <vt:lpstr>     Activity 1  Reaching a shared understanding – Whose role is it?</vt:lpstr>
      <vt:lpstr>    Question 1:   Whose role is it to support the development of skills for learning, skills for life and skills for work?</vt:lpstr>
      <vt:lpstr>Answer: Both</vt:lpstr>
      <vt:lpstr>     Question 2:   Whose role is it to engage with families and communities?</vt:lpstr>
      <vt:lpstr>Answer: Both </vt:lpstr>
      <vt:lpstr>   Question 3:   Whose role is it to deliver Curriculum for Excellence?</vt:lpstr>
      <vt:lpstr> Answer: Both   </vt:lpstr>
      <vt:lpstr>    Question 4:  Whose role is it to support the health and wellbeing of children and young people?</vt:lpstr>
      <vt:lpstr>Answer: Both  </vt:lpstr>
      <vt:lpstr>  Question 5:  Whose role is it to track and monitor the achievements of children and young people?</vt:lpstr>
      <vt:lpstr>Answer: Both</vt:lpstr>
      <vt:lpstr>Question 6:  Whose role is it to raise attainment?</vt:lpstr>
      <vt:lpstr>Answer: Both</vt:lpstr>
      <vt:lpstr>   Question 7:  Whose role is it to tackle the poverty related attainment gap?</vt:lpstr>
      <vt:lpstr> Answer: Both  </vt:lpstr>
      <vt:lpstr>Question 8:  Whose role is it to assist children and young people to recognise, realise and defend their rights?</vt:lpstr>
      <vt:lpstr> Answer: Both  </vt:lpstr>
      <vt:lpstr>   Question 9:  Whose role is it to engage with children and young people who choose to participate in community activities?</vt:lpstr>
      <vt:lpstr>Answer: Youth work</vt:lpstr>
      <vt:lpstr>  Question 10:  Whose role is it to report to parents/carers about the progress of children and young people?</vt:lpstr>
      <vt:lpstr>Answer: School </vt:lpstr>
      <vt:lpstr> </vt:lpstr>
      <vt:lpstr>Links</vt:lpstr>
      <vt:lpstr>   Activity 2   Myth Busting!</vt:lpstr>
      <vt:lpstr>   Challenge Questions</vt:lpstr>
      <vt:lpstr>      Learning from Practice</vt:lpstr>
      <vt:lpstr> </vt:lpstr>
      <vt:lpstr>   Challenge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Marielle Curran</cp:lastModifiedBy>
  <cp:revision>288</cp:revision>
  <dcterms:created xsi:type="dcterms:W3CDTF">2019-01-16T20:29:19Z</dcterms:created>
  <dcterms:modified xsi:type="dcterms:W3CDTF">2024-08-22T08:46:40Z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0x01010091614C4F86410F439B6B66E889B05FDB</vt:lpwstr>
  </property>
  <property fmtid="{D5CDD505-2E9C-101B-9397-08002B2CF9AE}" pid="3" name="MediaServiceImageTags">
    <vt:lpwstr/>
  </property>
</Properties>
</file>