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40.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36.xml" ContentType="application/vnd.openxmlformats-officedocument.presentationml.slide+xml"/>
  <Override PartName="/ppt/slides/slide23.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5.xml" ContentType="application/vnd.openxmlformats-officedocument.presentationml.slide+xml"/>
  <Override PartName="/ppt/slides/slide37.xml" ContentType="application/vnd.openxmlformats-officedocument.presentationml.slide+xml"/>
  <Override PartName="/ppt/slides/slide33.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6.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20.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7.xml" ContentType="application/vnd.openxmlformats-officedocument.presentationml.notesSlide+xml"/>
  <Override PartName="/ppt/slideLayouts/slideLayout9.xml" ContentType="application/vnd.openxmlformats-officedocument.presentationml.slideLayout+xml"/>
  <Override PartName="/ppt/notesSlides/notesSlide43.xml" ContentType="application/vnd.openxmlformats-officedocument.presentationml.notesSlide+xml"/>
  <Override PartName="/ppt/slideLayouts/slideLayout5.xml" ContentType="application/vnd.openxmlformats-officedocument.presentationml.slideLayout+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slideLayouts/slideLayout6.xml" ContentType="application/vnd.openxmlformats-officedocument.presentationml.slideLayout+xml"/>
  <Override PartName="/ppt/notesSlides/notesSlide44.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29.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8.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38.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46"/>
  </p:notesMasterIdLst>
  <p:handoutMasterIdLst>
    <p:handoutMasterId r:id="rId47"/>
  </p:handoutMasterIdLst>
  <p:sldIdLst>
    <p:sldId id="256" r:id="rId2"/>
    <p:sldId id="257" r:id="rId3"/>
    <p:sldId id="301" r:id="rId4"/>
    <p:sldId id="260" r:id="rId5"/>
    <p:sldId id="261" r:id="rId6"/>
    <p:sldId id="262" r:id="rId7"/>
    <p:sldId id="263" r:id="rId8"/>
    <p:sldId id="264" r:id="rId9"/>
    <p:sldId id="265" r:id="rId10"/>
    <p:sldId id="272" r:id="rId11"/>
    <p:sldId id="270" r:id="rId12"/>
    <p:sldId id="273" r:id="rId13"/>
    <p:sldId id="271" r:id="rId14"/>
    <p:sldId id="274" r:id="rId15"/>
    <p:sldId id="295" r:id="rId16"/>
    <p:sldId id="305" r:id="rId17"/>
    <p:sldId id="306" r:id="rId18"/>
    <p:sldId id="276" r:id="rId19"/>
    <p:sldId id="277" r:id="rId20"/>
    <p:sldId id="278" r:id="rId21"/>
    <p:sldId id="279" r:id="rId22"/>
    <p:sldId id="280" r:id="rId23"/>
    <p:sldId id="296" r:id="rId24"/>
    <p:sldId id="266" r:id="rId25"/>
    <p:sldId id="281" r:id="rId26"/>
    <p:sldId id="282" r:id="rId27"/>
    <p:sldId id="275" r:id="rId28"/>
    <p:sldId id="267" r:id="rId29"/>
    <p:sldId id="283" r:id="rId30"/>
    <p:sldId id="284" r:id="rId31"/>
    <p:sldId id="285" r:id="rId32"/>
    <p:sldId id="286" r:id="rId33"/>
    <p:sldId id="287" r:id="rId34"/>
    <p:sldId id="289" r:id="rId35"/>
    <p:sldId id="290" r:id="rId36"/>
    <p:sldId id="302" r:id="rId37"/>
    <p:sldId id="292" r:id="rId38"/>
    <p:sldId id="304" r:id="rId39"/>
    <p:sldId id="294" r:id="rId40"/>
    <p:sldId id="313" r:id="rId41"/>
    <p:sldId id="268" r:id="rId42"/>
    <p:sldId id="310" r:id="rId43"/>
    <p:sldId id="307" r:id="rId44"/>
    <p:sldId id="308" r:id="rId45"/>
  </p:sldIdLst>
  <p:sldSz cx="12192000" cy="6858000"/>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ston Shannon@VAS" initials="BS" lastIdx="2" clrIdx="0">
    <p:extLst>
      <p:ext uri="{19B8F6BF-5375-455C-9EA6-DF929625EA0E}">
        <p15:presenceInfo xmlns:p15="http://schemas.microsoft.com/office/powerpoint/2012/main" userId="S-1-5-21-1935655697-1715567821-1801674531-1401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EE3"/>
    <a:srgbClr val="EDCEAF"/>
    <a:srgbClr val="F3C2A9"/>
    <a:srgbClr val="FFFF99"/>
    <a:srgbClr val="CCCCFF"/>
    <a:srgbClr val="FFCC99"/>
    <a:srgbClr val="CCFFCC"/>
    <a:srgbClr val="FDA9CD"/>
    <a:srgbClr val="FF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CBA211-8BDE-49DA-9D9D-FDFB5DC0AB5F}" v="1" dt="2023-08-03T12:38:05.4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59464" autoAdjust="0"/>
  </p:normalViewPr>
  <p:slideViewPr>
    <p:cSldViewPr snapToGrid="0">
      <p:cViewPr varScale="1">
        <p:scale>
          <a:sx n="68" d="100"/>
          <a:sy n="68" d="100"/>
        </p:scale>
        <p:origin x="2142" y="72"/>
      </p:cViewPr>
      <p:guideLst/>
    </p:cSldViewPr>
  </p:slideViewPr>
  <p:notesTextViewPr>
    <p:cViewPr>
      <p:scale>
        <a:sx n="1" d="1"/>
        <a:sy n="1" d="1"/>
      </p:scale>
      <p:origin x="0" y="0"/>
    </p:cViewPr>
  </p:notesTextViewPr>
  <p:sorterViewPr>
    <p:cViewPr>
      <p:scale>
        <a:sx n="100" d="100"/>
        <a:sy n="100" d="100"/>
      </p:scale>
      <p:origin x="0" y="-3000"/>
    </p:cViewPr>
  </p:sorterViewPr>
  <p:notesViewPr>
    <p:cSldViewPr snapToGrid="0">
      <p:cViewPr>
        <p:scale>
          <a:sx n="80" d="100"/>
          <a:sy n="80" d="100"/>
        </p:scale>
        <p:origin x="2076"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5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Russell" userId="01dc46de-d25d-4d2d-aca7-095d3d02c63e" providerId="ADAL" clId="{A3CBA211-8BDE-49DA-9D9D-FDFB5DC0AB5F}"/>
    <pc:docChg chg="custSel addSld delSld modSld sldOrd">
      <pc:chgData name="Jennifer Russell" userId="01dc46de-d25d-4d2d-aca7-095d3d02c63e" providerId="ADAL" clId="{A3CBA211-8BDE-49DA-9D9D-FDFB5DC0AB5F}" dt="2023-08-03T13:16:40.712" v="2298" actId="20577"/>
      <pc:docMkLst>
        <pc:docMk/>
      </pc:docMkLst>
      <pc:sldChg chg="del">
        <pc:chgData name="Jennifer Russell" userId="01dc46de-d25d-4d2d-aca7-095d3d02c63e" providerId="ADAL" clId="{A3CBA211-8BDE-49DA-9D9D-FDFB5DC0AB5F}" dt="2023-08-03T12:34:48.984" v="0" actId="47"/>
        <pc:sldMkLst>
          <pc:docMk/>
          <pc:sldMk cId="2368026563" sldId="256"/>
        </pc:sldMkLst>
      </pc:sldChg>
      <pc:sldChg chg="modSp new mod">
        <pc:chgData name="Jennifer Russell" userId="01dc46de-d25d-4d2d-aca7-095d3d02c63e" providerId="ADAL" clId="{A3CBA211-8BDE-49DA-9D9D-FDFB5DC0AB5F}" dt="2023-08-03T12:35:10.237" v="74" actId="20577"/>
        <pc:sldMkLst>
          <pc:docMk/>
          <pc:sldMk cId="2692910704" sldId="256"/>
        </pc:sldMkLst>
        <pc:spChg chg="mod">
          <ac:chgData name="Jennifer Russell" userId="01dc46de-d25d-4d2d-aca7-095d3d02c63e" providerId="ADAL" clId="{A3CBA211-8BDE-49DA-9D9D-FDFB5DC0AB5F}" dt="2023-08-03T12:35:10.237" v="74" actId="20577"/>
          <ac:spMkLst>
            <pc:docMk/>
            <pc:sldMk cId="2692910704" sldId="256"/>
            <ac:spMk id="2" creationId="{8627C01B-5463-E745-35F8-7B7BFCE8F616}"/>
          </ac:spMkLst>
        </pc:spChg>
      </pc:sldChg>
      <pc:sldChg chg="del">
        <pc:chgData name="Jennifer Russell" userId="01dc46de-d25d-4d2d-aca7-095d3d02c63e" providerId="ADAL" clId="{A3CBA211-8BDE-49DA-9D9D-FDFB5DC0AB5F}" dt="2023-08-03T12:34:51.588" v="8" actId="47"/>
        <pc:sldMkLst>
          <pc:docMk/>
          <pc:sldMk cId="226473087" sldId="257"/>
        </pc:sldMkLst>
      </pc:sldChg>
      <pc:sldChg chg="modSp new mod ord">
        <pc:chgData name="Jennifer Russell" userId="01dc46de-d25d-4d2d-aca7-095d3d02c63e" providerId="ADAL" clId="{A3CBA211-8BDE-49DA-9D9D-FDFB5DC0AB5F}" dt="2023-08-03T12:39:19.116" v="540" actId="20577"/>
        <pc:sldMkLst>
          <pc:docMk/>
          <pc:sldMk cId="2521153778" sldId="257"/>
        </pc:sldMkLst>
        <pc:spChg chg="mod">
          <ac:chgData name="Jennifer Russell" userId="01dc46de-d25d-4d2d-aca7-095d3d02c63e" providerId="ADAL" clId="{A3CBA211-8BDE-49DA-9D9D-FDFB5DC0AB5F}" dt="2023-08-03T12:37:22.317" v="229" actId="20577"/>
          <ac:spMkLst>
            <pc:docMk/>
            <pc:sldMk cId="2521153778" sldId="257"/>
            <ac:spMk id="2" creationId="{36CAD582-EF81-F494-4D40-F8665C6BD50A}"/>
          </ac:spMkLst>
        </pc:spChg>
        <pc:spChg chg="mod">
          <ac:chgData name="Jennifer Russell" userId="01dc46de-d25d-4d2d-aca7-095d3d02c63e" providerId="ADAL" clId="{A3CBA211-8BDE-49DA-9D9D-FDFB5DC0AB5F}" dt="2023-08-03T12:39:19.116" v="540" actId="20577"/>
          <ac:spMkLst>
            <pc:docMk/>
            <pc:sldMk cId="2521153778" sldId="257"/>
            <ac:spMk id="3" creationId="{8E873789-9705-2CEE-E347-DFC5926E9777}"/>
          </ac:spMkLst>
        </pc:spChg>
      </pc:sldChg>
      <pc:sldChg chg="modSp new mod">
        <pc:chgData name="Jennifer Russell" userId="01dc46de-d25d-4d2d-aca7-095d3d02c63e" providerId="ADAL" clId="{A3CBA211-8BDE-49DA-9D9D-FDFB5DC0AB5F}" dt="2023-08-03T12:36:04.689" v="93" actId="20577"/>
        <pc:sldMkLst>
          <pc:docMk/>
          <pc:sldMk cId="588488753" sldId="258"/>
        </pc:sldMkLst>
        <pc:spChg chg="mod">
          <ac:chgData name="Jennifer Russell" userId="01dc46de-d25d-4d2d-aca7-095d3d02c63e" providerId="ADAL" clId="{A3CBA211-8BDE-49DA-9D9D-FDFB5DC0AB5F}" dt="2023-08-03T12:36:04.689" v="93" actId="20577"/>
          <ac:spMkLst>
            <pc:docMk/>
            <pc:sldMk cId="588488753" sldId="258"/>
            <ac:spMk id="2" creationId="{044EB6EE-7950-E552-12D2-F155AF08EB4C}"/>
          </ac:spMkLst>
        </pc:spChg>
      </pc:sldChg>
      <pc:sldChg chg="del">
        <pc:chgData name="Jennifer Russell" userId="01dc46de-d25d-4d2d-aca7-095d3d02c63e" providerId="ADAL" clId="{A3CBA211-8BDE-49DA-9D9D-FDFB5DC0AB5F}" dt="2023-08-03T12:34:49.775" v="1" actId="47"/>
        <pc:sldMkLst>
          <pc:docMk/>
          <pc:sldMk cId="1569873612" sldId="258"/>
        </pc:sldMkLst>
      </pc:sldChg>
      <pc:sldChg chg="del">
        <pc:chgData name="Jennifer Russell" userId="01dc46de-d25d-4d2d-aca7-095d3d02c63e" providerId="ADAL" clId="{A3CBA211-8BDE-49DA-9D9D-FDFB5DC0AB5F}" dt="2023-08-03T12:34:50.161" v="2" actId="47"/>
        <pc:sldMkLst>
          <pc:docMk/>
          <pc:sldMk cId="80896989" sldId="259"/>
        </pc:sldMkLst>
      </pc:sldChg>
      <pc:sldChg chg="modSp new mod">
        <pc:chgData name="Jennifer Russell" userId="01dc46de-d25d-4d2d-aca7-095d3d02c63e" providerId="ADAL" clId="{A3CBA211-8BDE-49DA-9D9D-FDFB5DC0AB5F}" dt="2023-08-03T12:45:25.280" v="1093" actId="6549"/>
        <pc:sldMkLst>
          <pc:docMk/>
          <pc:sldMk cId="3095885184" sldId="259"/>
        </pc:sldMkLst>
        <pc:spChg chg="mod">
          <ac:chgData name="Jennifer Russell" userId="01dc46de-d25d-4d2d-aca7-095d3d02c63e" providerId="ADAL" clId="{A3CBA211-8BDE-49DA-9D9D-FDFB5DC0AB5F}" dt="2023-08-03T12:39:39.922" v="550" actId="5793"/>
          <ac:spMkLst>
            <pc:docMk/>
            <pc:sldMk cId="3095885184" sldId="259"/>
            <ac:spMk id="2" creationId="{E093C949-85E5-BF31-2713-DED06A73F312}"/>
          </ac:spMkLst>
        </pc:spChg>
        <pc:spChg chg="mod">
          <ac:chgData name="Jennifer Russell" userId="01dc46de-d25d-4d2d-aca7-095d3d02c63e" providerId="ADAL" clId="{A3CBA211-8BDE-49DA-9D9D-FDFB5DC0AB5F}" dt="2023-08-03T12:45:25.280" v="1093" actId="6549"/>
          <ac:spMkLst>
            <pc:docMk/>
            <pc:sldMk cId="3095885184" sldId="259"/>
            <ac:spMk id="3" creationId="{CC679746-4FD2-A9D9-D496-640CEB3E7748}"/>
          </ac:spMkLst>
        </pc:spChg>
      </pc:sldChg>
      <pc:sldChg chg="modSp new mod">
        <pc:chgData name="Jennifer Russell" userId="01dc46de-d25d-4d2d-aca7-095d3d02c63e" providerId="ADAL" clId="{A3CBA211-8BDE-49DA-9D9D-FDFB5DC0AB5F}" dt="2023-08-03T12:42:15.528" v="962" actId="20577"/>
        <pc:sldMkLst>
          <pc:docMk/>
          <pc:sldMk cId="739050074" sldId="260"/>
        </pc:sldMkLst>
        <pc:spChg chg="mod">
          <ac:chgData name="Jennifer Russell" userId="01dc46de-d25d-4d2d-aca7-095d3d02c63e" providerId="ADAL" clId="{A3CBA211-8BDE-49DA-9D9D-FDFB5DC0AB5F}" dt="2023-08-03T12:40:16.406" v="669" actId="20577"/>
          <ac:spMkLst>
            <pc:docMk/>
            <pc:sldMk cId="739050074" sldId="260"/>
            <ac:spMk id="2" creationId="{A78C2417-6597-C92F-732D-53BDD0C9053A}"/>
          </ac:spMkLst>
        </pc:spChg>
        <pc:spChg chg="mod">
          <ac:chgData name="Jennifer Russell" userId="01dc46de-d25d-4d2d-aca7-095d3d02c63e" providerId="ADAL" clId="{A3CBA211-8BDE-49DA-9D9D-FDFB5DC0AB5F}" dt="2023-08-03T12:42:15.528" v="962" actId="20577"/>
          <ac:spMkLst>
            <pc:docMk/>
            <pc:sldMk cId="739050074" sldId="260"/>
            <ac:spMk id="3" creationId="{1A05D51C-8259-E3BF-4079-92FD305F8B5D}"/>
          </ac:spMkLst>
        </pc:spChg>
      </pc:sldChg>
      <pc:sldChg chg="del">
        <pc:chgData name="Jennifer Russell" userId="01dc46de-d25d-4d2d-aca7-095d3d02c63e" providerId="ADAL" clId="{A3CBA211-8BDE-49DA-9D9D-FDFB5DC0AB5F}" dt="2023-08-03T12:34:50.465" v="3" actId="47"/>
        <pc:sldMkLst>
          <pc:docMk/>
          <pc:sldMk cId="1071313078" sldId="260"/>
        </pc:sldMkLst>
      </pc:sldChg>
      <pc:sldChg chg="del">
        <pc:chgData name="Jennifer Russell" userId="01dc46de-d25d-4d2d-aca7-095d3d02c63e" providerId="ADAL" clId="{A3CBA211-8BDE-49DA-9D9D-FDFB5DC0AB5F}" dt="2023-08-03T12:34:50.946" v="5" actId="47"/>
        <pc:sldMkLst>
          <pc:docMk/>
          <pc:sldMk cId="328378905" sldId="261"/>
        </pc:sldMkLst>
      </pc:sldChg>
      <pc:sldChg chg="modSp new mod">
        <pc:chgData name="Jennifer Russell" userId="01dc46de-d25d-4d2d-aca7-095d3d02c63e" providerId="ADAL" clId="{A3CBA211-8BDE-49DA-9D9D-FDFB5DC0AB5F}" dt="2023-08-03T12:46:10.362" v="1256" actId="114"/>
        <pc:sldMkLst>
          <pc:docMk/>
          <pc:sldMk cId="1554662751" sldId="261"/>
        </pc:sldMkLst>
        <pc:spChg chg="mod">
          <ac:chgData name="Jennifer Russell" userId="01dc46de-d25d-4d2d-aca7-095d3d02c63e" providerId="ADAL" clId="{A3CBA211-8BDE-49DA-9D9D-FDFB5DC0AB5F}" dt="2023-08-03T12:45:46.112" v="1169" actId="21"/>
          <ac:spMkLst>
            <pc:docMk/>
            <pc:sldMk cId="1554662751" sldId="261"/>
            <ac:spMk id="2" creationId="{55C01BB8-7FF3-6783-A13F-BB6A42A1825F}"/>
          </ac:spMkLst>
        </pc:spChg>
        <pc:spChg chg="mod">
          <ac:chgData name="Jennifer Russell" userId="01dc46de-d25d-4d2d-aca7-095d3d02c63e" providerId="ADAL" clId="{A3CBA211-8BDE-49DA-9D9D-FDFB5DC0AB5F}" dt="2023-08-03T12:46:10.362" v="1256" actId="114"/>
          <ac:spMkLst>
            <pc:docMk/>
            <pc:sldMk cId="1554662751" sldId="261"/>
            <ac:spMk id="3" creationId="{3C67C421-3BC7-F79E-245E-7C7F903F0855}"/>
          </ac:spMkLst>
        </pc:spChg>
      </pc:sldChg>
      <pc:sldChg chg="del">
        <pc:chgData name="Jennifer Russell" userId="01dc46de-d25d-4d2d-aca7-095d3d02c63e" providerId="ADAL" clId="{A3CBA211-8BDE-49DA-9D9D-FDFB5DC0AB5F}" dt="2023-08-03T12:34:52.170" v="11" actId="47"/>
        <pc:sldMkLst>
          <pc:docMk/>
          <pc:sldMk cId="891582915" sldId="262"/>
        </pc:sldMkLst>
      </pc:sldChg>
      <pc:sldChg chg="modSp new mod">
        <pc:chgData name="Jennifer Russell" userId="01dc46de-d25d-4d2d-aca7-095d3d02c63e" providerId="ADAL" clId="{A3CBA211-8BDE-49DA-9D9D-FDFB5DC0AB5F}" dt="2023-08-03T12:46:20.291" v="1265" actId="20577"/>
        <pc:sldMkLst>
          <pc:docMk/>
          <pc:sldMk cId="3017316271" sldId="262"/>
        </pc:sldMkLst>
        <pc:spChg chg="mod">
          <ac:chgData name="Jennifer Russell" userId="01dc46de-d25d-4d2d-aca7-095d3d02c63e" providerId="ADAL" clId="{A3CBA211-8BDE-49DA-9D9D-FDFB5DC0AB5F}" dt="2023-08-03T12:46:20.291" v="1265" actId="20577"/>
          <ac:spMkLst>
            <pc:docMk/>
            <pc:sldMk cId="3017316271" sldId="262"/>
            <ac:spMk id="2" creationId="{137ED0F8-9546-D63D-7980-0B3550450382}"/>
          </ac:spMkLst>
        </pc:spChg>
      </pc:sldChg>
      <pc:sldChg chg="modSp new mod">
        <pc:chgData name="Jennifer Russell" userId="01dc46de-d25d-4d2d-aca7-095d3d02c63e" providerId="ADAL" clId="{A3CBA211-8BDE-49DA-9D9D-FDFB5DC0AB5F}" dt="2023-08-03T13:13:17.182" v="2146" actId="13926"/>
        <pc:sldMkLst>
          <pc:docMk/>
          <pc:sldMk cId="2322034431" sldId="263"/>
        </pc:sldMkLst>
        <pc:spChg chg="mod">
          <ac:chgData name="Jennifer Russell" userId="01dc46de-d25d-4d2d-aca7-095d3d02c63e" providerId="ADAL" clId="{A3CBA211-8BDE-49DA-9D9D-FDFB5DC0AB5F}" dt="2023-08-03T13:12:08.314" v="2077" actId="20577"/>
          <ac:spMkLst>
            <pc:docMk/>
            <pc:sldMk cId="2322034431" sldId="263"/>
            <ac:spMk id="2" creationId="{ACEA493B-CA1A-9481-EA57-912D5CE9AD7F}"/>
          </ac:spMkLst>
        </pc:spChg>
        <pc:spChg chg="mod">
          <ac:chgData name="Jennifer Russell" userId="01dc46de-d25d-4d2d-aca7-095d3d02c63e" providerId="ADAL" clId="{A3CBA211-8BDE-49DA-9D9D-FDFB5DC0AB5F}" dt="2023-08-03T13:13:17.182" v="2146" actId="13926"/>
          <ac:spMkLst>
            <pc:docMk/>
            <pc:sldMk cId="2322034431" sldId="263"/>
            <ac:spMk id="3" creationId="{51C9A972-0D61-65C0-CC47-A159DFB8F415}"/>
          </ac:spMkLst>
        </pc:spChg>
      </pc:sldChg>
      <pc:sldChg chg="del">
        <pc:chgData name="Jennifer Russell" userId="01dc46de-d25d-4d2d-aca7-095d3d02c63e" providerId="ADAL" clId="{A3CBA211-8BDE-49DA-9D9D-FDFB5DC0AB5F}" dt="2023-08-03T12:34:50.695" v="4" actId="47"/>
        <pc:sldMkLst>
          <pc:docMk/>
          <pc:sldMk cId="3301352928" sldId="263"/>
        </pc:sldMkLst>
      </pc:sldChg>
      <pc:sldChg chg="del">
        <pc:chgData name="Jennifer Russell" userId="01dc46de-d25d-4d2d-aca7-095d3d02c63e" providerId="ADAL" clId="{A3CBA211-8BDE-49DA-9D9D-FDFB5DC0AB5F}" dt="2023-08-03T12:34:52.786" v="14" actId="47"/>
        <pc:sldMkLst>
          <pc:docMk/>
          <pc:sldMk cId="2055887302" sldId="264"/>
        </pc:sldMkLst>
      </pc:sldChg>
      <pc:sldChg chg="modSp new mod">
        <pc:chgData name="Jennifer Russell" userId="01dc46de-d25d-4d2d-aca7-095d3d02c63e" providerId="ADAL" clId="{A3CBA211-8BDE-49DA-9D9D-FDFB5DC0AB5F}" dt="2023-08-03T12:56:08.078" v="1659" actId="114"/>
        <pc:sldMkLst>
          <pc:docMk/>
          <pc:sldMk cId="4027526383" sldId="264"/>
        </pc:sldMkLst>
        <pc:spChg chg="mod">
          <ac:chgData name="Jennifer Russell" userId="01dc46de-d25d-4d2d-aca7-095d3d02c63e" providerId="ADAL" clId="{A3CBA211-8BDE-49DA-9D9D-FDFB5DC0AB5F}" dt="2023-08-03T12:56:08.078" v="1659" actId="114"/>
          <ac:spMkLst>
            <pc:docMk/>
            <pc:sldMk cId="4027526383" sldId="264"/>
            <ac:spMk id="3" creationId="{A7CDD3FD-BE2F-4C21-3BC6-810D64BD5E66}"/>
          </ac:spMkLst>
        </pc:spChg>
      </pc:sldChg>
      <pc:sldChg chg="addSp delSp modSp new mod modClrScheme chgLayout">
        <pc:chgData name="Jennifer Russell" userId="01dc46de-d25d-4d2d-aca7-095d3d02c63e" providerId="ADAL" clId="{A3CBA211-8BDE-49DA-9D9D-FDFB5DC0AB5F}" dt="2023-08-03T13:11:40.885" v="2067" actId="20577"/>
        <pc:sldMkLst>
          <pc:docMk/>
          <pc:sldMk cId="3090924787" sldId="265"/>
        </pc:sldMkLst>
        <pc:spChg chg="del mod ord">
          <ac:chgData name="Jennifer Russell" userId="01dc46de-d25d-4d2d-aca7-095d3d02c63e" providerId="ADAL" clId="{A3CBA211-8BDE-49DA-9D9D-FDFB5DC0AB5F}" dt="2023-08-03T12:56:29.629" v="1682" actId="700"/>
          <ac:spMkLst>
            <pc:docMk/>
            <pc:sldMk cId="3090924787" sldId="265"/>
            <ac:spMk id="2" creationId="{14D1DC6F-B971-7CC6-797E-6B4EFDB12540}"/>
          </ac:spMkLst>
        </pc:spChg>
        <pc:spChg chg="del mod ord">
          <ac:chgData name="Jennifer Russell" userId="01dc46de-d25d-4d2d-aca7-095d3d02c63e" providerId="ADAL" clId="{A3CBA211-8BDE-49DA-9D9D-FDFB5DC0AB5F}" dt="2023-08-03T12:56:29.629" v="1682" actId="700"/>
          <ac:spMkLst>
            <pc:docMk/>
            <pc:sldMk cId="3090924787" sldId="265"/>
            <ac:spMk id="3" creationId="{6608EB14-B0A1-3905-8B02-AAC906138B1B}"/>
          </ac:spMkLst>
        </pc:spChg>
        <pc:spChg chg="mod ord">
          <ac:chgData name="Jennifer Russell" userId="01dc46de-d25d-4d2d-aca7-095d3d02c63e" providerId="ADAL" clId="{A3CBA211-8BDE-49DA-9D9D-FDFB5DC0AB5F}" dt="2023-08-03T12:57:34.378" v="1752" actId="14100"/>
          <ac:spMkLst>
            <pc:docMk/>
            <pc:sldMk cId="3090924787" sldId="265"/>
            <ac:spMk id="4" creationId="{9584D3E5-9C31-4B63-B0A0-944BCAAC6565}"/>
          </ac:spMkLst>
        </pc:spChg>
        <pc:spChg chg="add del mod ord">
          <ac:chgData name="Jennifer Russell" userId="01dc46de-d25d-4d2d-aca7-095d3d02c63e" providerId="ADAL" clId="{A3CBA211-8BDE-49DA-9D9D-FDFB5DC0AB5F}" dt="2023-08-03T12:57:27.948" v="1750" actId="478"/>
          <ac:spMkLst>
            <pc:docMk/>
            <pc:sldMk cId="3090924787" sldId="265"/>
            <ac:spMk id="5" creationId="{3E94A42A-41DA-F188-3C66-393C1B3FC803}"/>
          </ac:spMkLst>
        </pc:spChg>
        <pc:spChg chg="add mod ord">
          <ac:chgData name="Jennifer Russell" userId="01dc46de-d25d-4d2d-aca7-095d3d02c63e" providerId="ADAL" clId="{A3CBA211-8BDE-49DA-9D9D-FDFB5DC0AB5F}" dt="2023-08-03T13:11:40.885" v="2067" actId="20577"/>
          <ac:spMkLst>
            <pc:docMk/>
            <pc:sldMk cId="3090924787" sldId="265"/>
            <ac:spMk id="6" creationId="{FB01C40E-D0FF-B26A-783E-584BF8B3ADE9}"/>
          </ac:spMkLst>
        </pc:spChg>
      </pc:sldChg>
      <pc:sldChg chg="del">
        <pc:chgData name="Jennifer Russell" userId="01dc46de-d25d-4d2d-aca7-095d3d02c63e" providerId="ADAL" clId="{A3CBA211-8BDE-49DA-9D9D-FDFB5DC0AB5F}" dt="2023-08-03T12:34:53.564" v="18" actId="47"/>
        <pc:sldMkLst>
          <pc:docMk/>
          <pc:sldMk cId="767162021" sldId="266"/>
        </pc:sldMkLst>
      </pc:sldChg>
      <pc:sldChg chg="modSp new mod">
        <pc:chgData name="Jennifer Russell" userId="01dc46de-d25d-4d2d-aca7-095d3d02c63e" providerId="ADAL" clId="{A3CBA211-8BDE-49DA-9D9D-FDFB5DC0AB5F}" dt="2023-08-03T12:59:29.925" v="1963" actId="20577"/>
        <pc:sldMkLst>
          <pc:docMk/>
          <pc:sldMk cId="1691403949" sldId="266"/>
        </pc:sldMkLst>
        <pc:spChg chg="mod">
          <ac:chgData name="Jennifer Russell" userId="01dc46de-d25d-4d2d-aca7-095d3d02c63e" providerId="ADAL" clId="{A3CBA211-8BDE-49DA-9D9D-FDFB5DC0AB5F}" dt="2023-08-03T12:59:29.925" v="1963" actId="20577"/>
          <ac:spMkLst>
            <pc:docMk/>
            <pc:sldMk cId="1691403949" sldId="266"/>
            <ac:spMk id="2" creationId="{3DBB0652-57E5-24EF-BB84-390F41431790}"/>
          </ac:spMkLst>
        </pc:spChg>
      </pc:sldChg>
      <pc:sldChg chg="modSp new mod">
        <pc:chgData name="Jennifer Russell" userId="01dc46de-d25d-4d2d-aca7-095d3d02c63e" providerId="ADAL" clId="{A3CBA211-8BDE-49DA-9D9D-FDFB5DC0AB5F}" dt="2023-08-03T13:16:40.712" v="2298" actId="20577"/>
        <pc:sldMkLst>
          <pc:docMk/>
          <pc:sldMk cId="1347049389" sldId="267"/>
        </pc:sldMkLst>
        <pc:spChg chg="mod">
          <ac:chgData name="Jennifer Russell" userId="01dc46de-d25d-4d2d-aca7-095d3d02c63e" providerId="ADAL" clId="{A3CBA211-8BDE-49DA-9D9D-FDFB5DC0AB5F}" dt="2023-08-03T12:59:41.287" v="1987" actId="20577"/>
          <ac:spMkLst>
            <pc:docMk/>
            <pc:sldMk cId="1347049389" sldId="267"/>
            <ac:spMk id="2" creationId="{D8AFB21B-A63A-1ED9-1456-BD51CBFF65EA}"/>
          </ac:spMkLst>
        </pc:spChg>
        <pc:spChg chg="mod">
          <ac:chgData name="Jennifer Russell" userId="01dc46de-d25d-4d2d-aca7-095d3d02c63e" providerId="ADAL" clId="{A3CBA211-8BDE-49DA-9D9D-FDFB5DC0AB5F}" dt="2023-08-03T13:16:40.712" v="2298" actId="20577"/>
          <ac:spMkLst>
            <pc:docMk/>
            <pc:sldMk cId="1347049389" sldId="267"/>
            <ac:spMk id="3" creationId="{ACE07885-9E9F-E388-A276-96D898933954}"/>
          </ac:spMkLst>
        </pc:spChg>
      </pc:sldChg>
      <pc:sldChg chg="del">
        <pc:chgData name="Jennifer Russell" userId="01dc46de-d25d-4d2d-aca7-095d3d02c63e" providerId="ADAL" clId="{A3CBA211-8BDE-49DA-9D9D-FDFB5DC0AB5F}" dt="2023-08-03T12:34:52.969" v="15" actId="47"/>
        <pc:sldMkLst>
          <pc:docMk/>
          <pc:sldMk cId="2263701037" sldId="267"/>
        </pc:sldMkLst>
      </pc:sldChg>
      <pc:sldChg chg="modSp new mod">
        <pc:chgData name="Jennifer Russell" userId="01dc46de-d25d-4d2d-aca7-095d3d02c63e" providerId="ADAL" clId="{A3CBA211-8BDE-49DA-9D9D-FDFB5DC0AB5F}" dt="2023-08-03T13:00:06.164" v="2019" actId="20577"/>
        <pc:sldMkLst>
          <pc:docMk/>
          <pc:sldMk cId="2030886286" sldId="268"/>
        </pc:sldMkLst>
        <pc:spChg chg="mod">
          <ac:chgData name="Jennifer Russell" userId="01dc46de-d25d-4d2d-aca7-095d3d02c63e" providerId="ADAL" clId="{A3CBA211-8BDE-49DA-9D9D-FDFB5DC0AB5F}" dt="2023-08-03T13:00:06.164" v="2019" actId="20577"/>
          <ac:spMkLst>
            <pc:docMk/>
            <pc:sldMk cId="2030886286" sldId="268"/>
            <ac:spMk id="2" creationId="{F2D6164F-20C4-D660-C3DD-C67A017C48EB}"/>
          </ac:spMkLst>
        </pc:spChg>
      </pc:sldChg>
      <pc:sldChg chg="modSp new mod">
        <pc:chgData name="Jennifer Russell" userId="01dc46de-d25d-4d2d-aca7-095d3d02c63e" providerId="ADAL" clId="{A3CBA211-8BDE-49DA-9D9D-FDFB5DC0AB5F}" dt="2023-08-03T13:00:16.709" v="2051" actId="20577"/>
        <pc:sldMkLst>
          <pc:docMk/>
          <pc:sldMk cId="1574114534" sldId="269"/>
        </pc:sldMkLst>
        <pc:spChg chg="mod">
          <ac:chgData name="Jennifer Russell" userId="01dc46de-d25d-4d2d-aca7-095d3d02c63e" providerId="ADAL" clId="{A3CBA211-8BDE-49DA-9D9D-FDFB5DC0AB5F}" dt="2023-08-03T13:00:16.709" v="2051" actId="20577"/>
          <ac:spMkLst>
            <pc:docMk/>
            <pc:sldMk cId="1574114534" sldId="269"/>
            <ac:spMk id="2" creationId="{B6C41573-8609-D23E-9D7A-52B9797B913D}"/>
          </ac:spMkLst>
        </pc:spChg>
      </pc:sldChg>
      <pc:sldChg chg="del">
        <pc:chgData name="Jennifer Russell" userId="01dc46de-d25d-4d2d-aca7-095d3d02c63e" providerId="ADAL" clId="{A3CBA211-8BDE-49DA-9D9D-FDFB5DC0AB5F}" dt="2023-08-03T12:34:53.739" v="19" actId="47"/>
        <pc:sldMkLst>
          <pc:docMk/>
          <pc:sldMk cId="4113655713" sldId="270"/>
        </pc:sldMkLst>
      </pc:sldChg>
      <pc:sldChg chg="del">
        <pc:chgData name="Jennifer Russell" userId="01dc46de-d25d-4d2d-aca7-095d3d02c63e" providerId="ADAL" clId="{A3CBA211-8BDE-49DA-9D9D-FDFB5DC0AB5F}" dt="2023-08-03T12:34:54.138" v="21" actId="47"/>
        <pc:sldMkLst>
          <pc:docMk/>
          <pc:sldMk cId="607168297" sldId="271"/>
        </pc:sldMkLst>
      </pc:sldChg>
      <pc:sldChg chg="del">
        <pc:chgData name="Jennifer Russell" userId="01dc46de-d25d-4d2d-aca7-095d3d02c63e" providerId="ADAL" clId="{A3CBA211-8BDE-49DA-9D9D-FDFB5DC0AB5F}" dt="2023-08-03T12:34:54.902" v="25" actId="47"/>
        <pc:sldMkLst>
          <pc:docMk/>
          <pc:sldMk cId="4114691867" sldId="272"/>
        </pc:sldMkLst>
      </pc:sldChg>
      <pc:sldChg chg="del">
        <pc:chgData name="Jennifer Russell" userId="01dc46de-d25d-4d2d-aca7-095d3d02c63e" providerId="ADAL" clId="{A3CBA211-8BDE-49DA-9D9D-FDFB5DC0AB5F}" dt="2023-08-03T12:34:55.104" v="26" actId="47"/>
        <pc:sldMkLst>
          <pc:docMk/>
          <pc:sldMk cId="2541557099" sldId="273"/>
        </pc:sldMkLst>
      </pc:sldChg>
      <pc:sldChg chg="del">
        <pc:chgData name="Jennifer Russell" userId="01dc46de-d25d-4d2d-aca7-095d3d02c63e" providerId="ADAL" clId="{A3CBA211-8BDE-49DA-9D9D-FDFB5DC0AB5F}" dt="2023-08-03T12:34:52.369" v="12" actId="47"/>
        <pc:sldMkLst>
          <pc:docMk/>
          <pc:sldMk cId="1415851294" sldId="274"/>
        </pc:sldMkLst>
      </pc:sldChg>
      <pc:sldChg chg="del">
        <pc:chgData name="Jennifer Russell" userId="01dc46de-d25d-4d2d-aca7-095d3d02c63e" providerId="ADAL" clId="{A3CBA211-8BDE-49DA-9D9D-FDFB5DC0AB5F}" dt="2023-08-03T12:34:51.401" v="7" actId="47"/>
        <pc:sldMkLst>
          <pc:docMk/>
          <pc:sldMk cId="3635276246" sldId="275"/>
        </pc:sldMkLst>
      </pc:sldChg>
      <pc:sldChg chg="del">
        <pc:chgData name="Jennifer Russell" userId="01dc46de-d25d-4d2d-aca7-095d3d02c63e" providerId="ADAL" clId="{A3CBA211-8BDE-49DA-9D9D-FDFB5DC0AB5F}" dt="2023-08-03T12:34:54.314" v="22" actId="47"/>
        <pc:sldMkLst>
          <pc:docMk/>
          <pc:sldMk cId="2362210484" sldId="276"/>
        </pc:sldMkLst>
      </pc:sldChg>
      <pc:sldChg chg="del">
        <pc:chgData name="Jennifer Russell" userId="01dc46de-d25d-4d2d-aca7-095d3d02c63e" providerId="ADAL" clId="{A3CBA211-8BDE-49DA-9D9D-FDFB5DC0AB5F}" dt="2023-08-03T12:34:53.154" v="16" actId="47"/>
        <pc:sldMkLst>
          <pc:docMk/>
          <pc:sldMk cId="2882893838" sldId="279"/>
        </pc:sldMkLst>
      </pc:sldChg>
      <pc:sldChg chg="del">
        <pc:chgData name="Jennifer Russell" userId="01dc46de-d25d-4d2d-aca7-095d3d02c63e" providerId="ADAL" clId="{A3CBA211-8BDE-49DA-9D9D-FDFB5DC0AB5F}" dt="2023-08-03T12:34:54.517" v="23" actId="47"/>
        <pc:sldMkLst>
          <pc:docMk/>
          <pc:sldMk cId="1006325249" sldId="281"/>
        </pc:sldMkLst>
      </pc:sldChg>
      <pc:sldChg chg="del">
        <pc:chgData name="Jennifer Russell" userId="01dc46de-d25d-4d2d-aca7-095d3d02c63e" providerId="ADAL" clId="{A3CBA211-8BDE-49DA-9D9D-FDFB5DC0AB5F}" dt="2023-08-03T12:34:53.942" v="20" actId="47"/>
        <pc:sldMkLst>
          <pc:docMk/>
          <pc:sldMk cId="2153914582" sldId="282"/>
        </pc:sldMkLst>
      </pc:sldChg>
      <pc:sldChg chg="del">
        <pc:chgData name="Jennifer Russell" userId="01dc46de-d25d-4d2d-aca7-095d3d02c63e" providerId="ADAL" clId="{A3CBA211-8BDE-49DA-9D9D-FDFB5DC0AB5F}" dt="2023-08-03T12:34:54.694" v="24" actId="47"/>
        <pc:sldMkLst>
          <pc:docMk/>
          <pc:sldMk cId="3357693483" sldId="283"/>
        </pc:sldMkLst>
      </pc:sldChg>
      <pc:sldChg chg="del">
        <pc:chgData name="Jennifer Russell" userId="01dc46de-d25d-4d2d-aca7-095d3d02c63e" providerId="ADAL" clId="{A3CBA211-8BDE-49DA-9D9D-FDFB5DC0AB5F}" dt="2023-08-03T12:34:51.794" v="9" actId="47"/>
        <pc:sldMkLst>
          <pc:docMk/>
          <pc:sldMk cId="3585522409" sldId="285"/>
        </pc:sldMkLst>
      </pc:sldChg>
      <pc:sldChg chg="del">
        <pc:chgData name="Jennifer Russell" userId="01dc46de-d25d-4d2d-aca7-095d3d02c63e" providerId="ADAL" clId="{A3CBA211-8BDE-49DA-9D9D-FDFB5DC0AB5F}" dt="2023-08-03T12:34:51.201" v="6" actId="47"/>
        <pc:sldMkLst>
          <pc:docMk/>
          <pc:sldMk cId="3530865555" sldId="286"/>
        </pc:sldMkLst>
      </pc:sldChg>
      <pc:sldChg chg="del">
        <pc:chgData name="Jennifer Russell" userId="01dc46de-d25d-4d2d-aca7-095d3d02c63e" providerId="ADAL" clId="{A3CBA211-8BDE-49DA-9D9D-FDFB5DC0AB5F}" dt="2023-08-03T12:34:51.991" v="10" actId="47"/>
        <pc:sldMkLst>
          <pc:docMk/>
          <pc:sldMk cId="943990590" sldId="287"/>
        </pc:sldMkLst>
      </pc:sldChg>
      <pc:sldChg chg="del">
        <pc:chgData name="Jennifer Russell" userId="01dc46de-d25d-4d2d-aca7-095d3d02c63e" providerId="ADAL" clId="{A3CBA211-8BDE-49DA-9D9D-FDFB5DC0AB5F}" dt="2023-08-03T12:34:52.584" v="13" actId="47"/>
        <pc:sldMkLst>
          <pc:docMk/>
          <pc:sldMk cId="1668077397" sldId="288"/>
        </pc:sldMkLst>
      </pc:sldChg>
      <pc:sldChg chg="del">
        <pc:chgData name="Jennifer Russell" userId="01dc46de-d25d-4d2d-aca7-095d3d02c63e" providerId="ADAL" clId="{A3CBA211-8BDE-49DA-9D9D-FDFB5DC0AB5F}" dt="2023-08-03T12:34:53.364" v="17" actId="47"/>
        <pc:sldMkLst>
          <pc:docMk/>
          <pc:sldMk cId="1696896722" sldId="28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438776081010696E-2"/>
          <c:y val="0.18218181724253849"/>
          <c:w val="0.83500240994555186"/>
          <c:h val="0.73253500821215589"/>
        </c:manualLayout>
      </c:layout>
      <c:barChart>
        <c:barDir val="bar"/>
        <c:grouping val="stacked"/>
        <c:varyColors val="0"/>
        <c:ser>
          <c:idx val="0"/>
          <c:order val="0"/>
          <c:tx>
            <c:strRef>
              <c:f>'Q1 graph'!$A$24</c:f>
              <c:strCache>
                <c:ptCount val="1"/>
                <c:pt idx="0">
                  <c:v>image 1</c:v>
                </c:pt>
              </c:strCache>
            </c:strRef>
          </c:tx>
          <c:spPr>
            <a:solidFill>
              <a:schemeClr val="accent1"/>
            </a:solidFill>
            <a:ln>
              <a:noFill/>
            </a:ln>
            <a:effectLst/>
          </c:spPr>
          <c:invertIfNegative val="0"/>
          <c:cat>
            <c:strRef>
              <c:f>'Q1 graph'!$B$23:$E$23</c:f>
              <c:strCache>
                <c:ptCount val="4"/>
                <c:pt idx="0">
                  <c:v>&lt;14</c:v>
                </c:pt>
                <c:pt idx="1">
                  <c:v>14-15</c:v>
                </c:pt>
                <c:pt idx="2">
                  <c:v>16-17</c:v>
                </c:pt>
                <c:pt idx="3">
                  <c:v>18+</c:v>
                </c:pt>
              </c:strCache>
            </c:strRef>
          </c:cat>
          <c:val>
            <c:numRef>
              <c:f>'Q1 graph'!$B$24:$E$24</c:f>
              <c:numCache>
                <c:formatCode>0%</c:formatCode>
                <c:ptCount val="4"/>
                <c:pt idx="0">
                  <c:v>0.17777777777777778</c:v>
                </c:pt>
                <c:pt idx="1">
                  <c:v>0.15277777777777779</c:v>
                </c:pt>
                <c:pt idx="2">
                  <c:v>0.18181818181818182</c:v>
                </c:pt>
                <c:pt idx="3">
                  <c:v>0.13636363636363635</c:v>
                </c:pt>
              </c:numCache>
            </c:numRef>
          </c:val>
          <c:extLst>
            <c:ext xmlns:c16="http://schemas.microsoft.com/office/drawing/2014/chart" uri="{C3380CC4-5D6E-409C-BE32-E72D297353CC}">
              <c16:uniqueId val="{00000000-9F89-47C3-9908-DCECD6577641}"/>
            </c:ext>
          </c:extLst>
        </c:ser>
        <c:ser>
          <c:idx val="1"/>
          <c:order val="1"/>
          <c:tx>
            <c:strRef>
              <c:f>'Q1 graph'!$A$25</c:f>
              <c:strCache>
                <c:ptCount val="1"/>
                <c:pt idx="0">
                  <c:v>image 2</c:v>
                </c:pt>
              </c:strCache>
            </c:strRef>
          </c:tx>
          <c:spPr>
            <a:solidFill>
              <a:schemeClr val="accent2"/>
            </a:solidFill>
            <a:ln>
              <a:noFill/>
            </a:ln>
            <a:effectLst/>
          </c:spPr>
          <c:invertIfNegative val="0"/>
          <c:cat>
            <c:strRef>
              <c:f>'Q1 graph'!$B$23:$E$23</c:f>
              <c:strCache>
                <c:ptCount val="4"/>
                <c:pt idx="0">
                  <c:v>&lt;14</c:v>
                </c:pt>
                <c:pt idx="1">
                  <c:v>14-15</c:v>
                </c:pt>
                <c:pt idx="2">
                  <c:v>16-17</c:v>
                </c:pt>
                <c:pt idx="3">
                  <c:v>18+</c:v>
                </c:pt>
              </c:strCache>
            </c:strRef>
          </c:cat>
          <c:val>
            <c:numRef>
              <c:f>'Q1 graph'!$B$25:$E$25</c:f>
              <c:numCache>
                <c:formatCode>0%</c:formatCode>
                <c:ptCount val="4"/>
                <c:pt idx="0">
                  <c:v>0.44444444444444442</c:v>
                </c:pt>
                <c:pt idx="1">
                  <c:v>0.625</c:v>
                </c:pt>
                <c:pt idx="2">
                  <c:v>0.48484848484848486</c:v>
                </c:pt>
                <c:pt idx="3">
                  <c:v>0.36363636363636365</c:v>
                </c:pt>
              </c:numCache>
            </c:numRef>
          </c:val>
          <c:extLst>
            <c:ext xmlns:c16="http://schemas.microsoft.com/office/drawing/2014/chart" uri="{C3380CC4-5D6E-409C-BE32-E72D297353CC}">
              <c16:uniqueId val="{00000001-9F89-47C3-9908-DCECD6577641}"/>
            </c:ext>
          </c:extLst>
        </c:ser>
        <c:ser>
          <c:idx val="2"/>
          <c:order val="2"/>
          <c:tx>
            <c:strRef>
              <c:f>'Q1 graph'!$A$26</c:f>
              <c:strCache>
                <c:ptCount val="1"/>
                <c:pt idx="0">
                  <c:v>image 3</c:v>
                </c:pt>
              </c:strCache>
            </c:strRef>
          </c:tx>
          <c:spPr>
            <a:solidFill>
              <a:schemeClr val="accent3"/>
            </a:solidFill>
            <a:ln>
              <a:noFill/>
            </a:ln>
            <a:effectLst/>
          </c:spPr>
          <c:invertIfNegative val="0"/>
          <c:cat>
            <c:strRef>
              <c:f>'Q1 graph'!$B$23:$E$23</c:f>
              <c:strCache>
                <c:ptCount val="4"/>
                <c:pt idx="0">
                  <c:v>&lt;14</c:v>
                </c:pt>
                <c:pt idx="1">
                  <c:v>14-15</c:v>
                </c:pt>
                <c:pt idx="2">
                  <c:v>16-17</c:v>
                </c:pt>
                <c:pt idx="3">
                  <c:v>18+</c:v>
                </c:pt>
              </c:strCache>
            </c:strRef>
          </c:cat>
          <c:val>
            <c:numRef>
              <c:f>'Q1 graph'!$B$26:$E$26</c:f>
              <c:numCache>
                <c:formatCode>0%</c:formatCode>
                <c:ptCount val="4"/>
                <c:pt idx="0">
                  <c:v>0.37777777777777777</c:v>
                </c:pt>
                <c:pt idx="1">
                  <c:v>0.22222222222222221</c:v>
                </c:pt>
                <c:pt idx="2">
                  <c:v>0.33333333333333331</c:v>
                </c:pt>
                <c:pt idx="3">
                  <c:v>0.5</c:v>
                </c:pt>
              </c:numCache>
            </c:numRef>
          </c:val>
          <c:extLst>
            <c:ext xmlns:c16="http://schemas.microsoft.com/office/drawing/2014/chart" uri="{C3380CC4-5D6E-409C-BE32-E72D297353CC}">
              <c16:uniqueId val="{00000002-9F89-47C3-9908-DCECD6577641}"/>
            </c:ext>
          </c:extLst>
        </c:ser>
        <c:dLbls>
          <c:showLegendKey val="0"/>
          <c:showVal val="0"/>
          <c:showCatName val="0"/>
          <c:showSerName val="0"/>
          <c:showPercent val="0"/>
          <c:showBubbleSize val="0"/>
        </c:dLbls>
        <c:gapWidth val="150"/>
        <c:overlap val="100"/>
        <c:axId val="1227620560"/>
        <c:axId val="1227624720"/>
      </c:barChart>
      <c:catAx>
        <c:axId val="1227620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7624720"/>
        <c:crosses val="autoZero"/>
        <c:auto val="1"/>
        <c:lblAlgn val="ctr"/>
        <c:lblOffset val="100"/>
        <c:noMultiLvlLbl val="0"/>
      </c:catAx>
      <c:valAx>
        <c:axId val="122762472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7620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51162" cy="498852"/>
          </a:xfrm>
          <a:prstGeom prst="rect">
            <a:avLst/>
          </a:prstGeom>
        </p:spPr>
        <p:txBody>
          <a:bodyPr vert="horz" lIns="91437" tIns="45718" rIns="91437" bIns="45718" rtlCol="0"/>
          <a:lstStyle>
            <a:lvl1pPr algn="l">
              <a:defRPr sz="1200"/>
            </a:lvl1pPr>
          </a:lstStyle>
          <a:p>
            <a:endParaRPr lang="en-GB" dirty="0"/>
          </a:p>
        </p:txBody>
      </p:sp>
      <p:sp>
        <p:nvSpPr>
          <p:cNvPr id="3" name="Date Placeholder 2"/>
          <p:cNvSpPr>
            <a:spLocks noGrp="1"/>
          </p:cNvSpPr>
          <p:nvPr>
            <p:ph type="dt" sz="quarter" idx="1"/>
          </p:nvPr>
        </p:nvSpPr>
        <p:spPr>
          <a:xfrm>
            <a:off x="3857637" y="2"/>
            <a:ext cx="2951162" cy="498852"/>
          </a:xfrm>
          <a:prstGeom prst="rect">
            <a:avLst/>
          </a:prstGeom>
        </p:spPr>
        <p:txBody>
          <a:bodyPr vert="horz" lIns="91437" tIns="45718" rIns="91437" bIns="45718" rtlCol="0"/>
          <a:lstStyle>
            <a:lvl1pPr algn="r">
              <a:defRPr sz="1200"/>
            </a:lvl1pPr>
          </a:lstStyle>
          <a:p>
            <a:fld id="{5CDB33E7-9D9A-41BD-B760-475E64E17EBB}" type="datetimeFigureOut">
              <a:rPr lang="en-GB" smtClean="0"/>
              <a:t>24/09/2023</a:t>
            </a:fld>
            <a:endParaRPr lang="en-GB" dirty="0"/>
          </a:p>
        </p:txBody>
      </p:sp>
      <p:sp>
        <p:nvSpPr>
          <p:cNvPr id="4" name="Footer Placeholder 3"/>
          <p:cNvSpPr>
            <a:spLocks noGrp="1"/>
          </p:cNvSpPr>
          <p:nvPr>
            <p:ph type="ftr" sz="quarter" idx="2"/>
          </p:nvPr>
        </p:nvSpPr>
        <p:spPr>
          <a:xfrm>
            <a:off x="0" y="9443663"/>
            <a:ext cx="2951162" cy="498850"/>
          </a:xfrm>
          <a:prstGeom prst="rect">
            <a:avLst/>
          </a:prstGeom>
        </p:spPr>
        <p:txBody>
          <a:bodyPr vert="horz" lIns="91437" tIns="45718" rIns="91437" bIns="45718"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7637" y="9443663"/>
            <a:ext cx="2951162" cy="498850"/>
          </a:xfrm>
          <a:prstGeom prst="rect">
            <a:avLst/>
          </a:prstGeom>
        </p:spPr>
        <p:txBody>
          <a:bodyPr vert="horz" lIns="91437" tIns="45718" rIns="91437" bIns="45718" rtlCol="0" anchor="b"/>
          <a:lstStyle>
            <a:lvl1pPr algn="r">
              <a:defRPr sz="1200"/>
            </a:lvl1pPr>
          </a:lstStyle>
          <a:p>
            <a:fld id="{3DD2610B-0091-42D5-B09A-8381E43B6F01}" type="slidenum">
              <a:rPr lang="en-GB" smtClean="0"/>
              <a:t>‹#›</a:t>
            </a:fld>
            <a:endParaRPr lang="en-GB" dirty="0"/>
          </a:p>
        </p:txBody>
      </p:sp>
    </p:spTree>
    <p:extLst>
      <p:ext uri="{BB962C8B-B14F-4D97-AF65-F5344CB8AC3E}">
        <p14:creationId xmlns:p14="http://schemas.microsoft.com/office/powerpoint/2010/main" val="13989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51162" cy="498852"/>
          </a:xfrm>
          <a:prstGeom prst="rect">
            <a:avLst/>
          </a:prstGeom>
        </p:spPr>
        <p:txBody>
          <a:bodyPr vert="horz" lIns="91437" tIns="45718" rIns="91437" bIns="45718" rtlCol="0"/>
          <a:lstStyle>
            <a:lvl1pPr algn="l">
              <a:defRPr sz="1200"/>
            </a:lvl1pPr>
          </a:lstStyle>
          <a:p>
            <a:endParaRPr lang="en-GB" dirty="0"/>
          </a:p>
        </p:txBody>
      </p:sp>
      <p:sp>
        <p:nvSpPr>
          <p:cNvPr id="3" name="Date Placeholder 2"/>
          <p:cNvSpPr>
            <a:spLocks noGrp="1"/>
          </p:cNvSpPr>
          <p:nvPr>
            <p:ph type="dt" idx="1"/>
          </p:nvPr>
        </p:nvSpPr>
        <p:spPr>
          <a:xfrm>
            <a:off x="3857637" y="2"/>
            <a:ext cx="2951162" cy="498852"/>
          </a:xfrm>
          <a:prstGeom prst="rect">
            <a:avLst/>
          </a:prstGeom>
        </p:spPr>
        <p:txBody>
          <a:bodyPr vert="horz" lIns="91437" tIns="45718" rIns="91437" bIns="45718" rtlCol="0"/>
          <a:lstStyle>
            <a:lvl1pPr algn="r">
              <a:defRPr sz="1200"/>
            </a:lvl1pPr>
          </a:lstStyle>
          <a:p>
            <a:fld id="{1295D187-09D3-4AFE-8ABE-514B91E1ED59}" type="datetimeFigureOut">
              <a:rPr lang="en-GB" smtClean="0"/>
              <a:t>24/09/2023</a:t>
            </a:fld>
            <a:endParaRPr lang="en-GB" dirty="0"/>
          </a:p>
        </p:txBody>
      </p:sp>
      <p:sp>
        <p:nvSpPr>
          <p:cNvPr id="4" name="Slide Image Placeholder 3"/>
          <p:cNvSpPr>
            <a:spLocks noGrp="1" noRot="1" noChangeAspect="1"/>
          </p:cNvSpPr>
          <p:nvPr>
            <p:ph type="sldImg" idx="2"/>
          </p:nvPr>
        </p:nvSpPr>
        <p:spPr>
          <a:xfrm>
            <a:off x="423863" y="1243013"/>
            <a:ext cx="5962650" cy="3354387"/>
          </a:xfrm>
          <a:prstGeom prst="rect">
            <a:avLst/>
          </a:prstGeom>
          <a:noFill/>
          <a:ln w="12700">
            <a:solidFill>
              <a:prstClr val="black"/>
            </a:solidFill>
          </a:ln>
        </p:spPr>
        <p:txBody>
          <a:bodyPr vert="horz" lIns="91437" tIns="45718" rIns="91437" bIns="45718" rtlCol="0" anchor="ctr"/>
          <a:lstStyle/>
          <a:p>
            <a:endParaRPr lang="en-GB" dirty="0"/>
          </a:p>
        </p:txBody>
      </p:sp>
      <p:sp>
        <p:nvSpPr>
          <p:cNvPr id="5" name="Notes Placeholder 4"/>
          <p:cNvSpPr>
            <a:spLocks noGrp="1"/>
          </p:cNvSpPr>
          <p:nvPr>
            <p:ph type="body" sz="quarter" idx="3"/>
          </p:nvPr>
        </p:nvSpPr>
        <p:spPr>
          <a:xfrm>
            <a:off x="681038" y="4784833"/>
            <a:ext cx="5448300" cy="3914866"/>
          </a:xfrm>
          <a:prstGeom prst="rect">
            <a:avLst/>
          </a:prstGeom>
        </p:spPr>
        <p:txBody>
          <a:bodyPr vert="horz" lIns="91437" tIns="45718" rIns="91437" bIns="4571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3"/>
            <a:ext cx="2951162" cy="498850"/>
          </a:xfrm>
          <a:prstGeom prst="rect">
            <a:avLst/>
          </a:prstGeom>
        </p:spPr>
        <p:txBody>
          <a:bodyPr vert="horz" lIns="91437" tIns="45718" rIns="91437" bIns="45718"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7637" y="9443663"/>
            <a:ext cx="2951162" cy="498850"/>
          </a:xfrm>
          <a:prstGeom prst="rect">
            <a:avLst/>
          </a:prstGeom>
        </p:spPr>
        <p:txBody>
          <a:bodyPr vert="horz" lIns="91437" tIns="45718" rIns="91437" bIns="45718" rtlCol="0" anchor="b"/>
          <a:lstStyle>
            <a:lvl1pPr algn="r">
              <a:defRPr sz="1200"/>
            </a:lvl1pPr>
          </a:lstStyle>
          <a:p>
            <a:fld id="{4A509996-2866-43D4-8463-CF13F1AEEC16}" type="slidenum">
              <a:rPr lang="en-GB" smtClean="0"/>
              <a:t>‹#›</a:t>
            </a:fld>
            <a:endParaRPr lang="en-GB" dirty="0"/>
          </a:p>
        </p:txBody>
      </p:sp>
    </p:spTree>
    <p:extLst>
      <p:ext uri="{BB962C8B-B14F-4D97-AF65-F5344CB8AC3E}">
        <p14:creationId xmlns:p14="http://schemas.microsoft.com/office/powerpoint/2010/main" val="1200520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509996-2866-43D4-8463-CF13F1AEEC16}" type="slidenum">
              <a:rPr lang="en-GB" smtClean="0"/>
              <a:t>1</a:t>
            </a:fld>
            <a:endParaRPr lang="en-GB" dirty="0"/>
          </a:p>
        </p:txBody>
      </p:sp>
    </p:spTree>
    <p:extLst>
      <p:ext uri="{BB962C8B-B14F-4D97-AF65-F5344CB8AC3E}">
        <p14:creationId xmlns:p14="http://schemas.microsoft.com/office/powerpoint/2010/main" val="273542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39" indent="-285739">
              <a:buFontTx/>
              <a:buChar char="-"/>
            </a:pPr>
            <a:r>
              <a:rPr lang="en-GB" dirty="0" smtClean="0"/>
              <a:t>Balance: young people feel that there is a good side and a bad side of alcohol and other drugs.  Within the survey participants who chose image 1 mostly felt neutral towards Shetlands alcohol and drug culture. </a:t>
            </a:r>
          </a:p>
          <a:p>
            <a:pPr marL="285739" indent="-285739">
              <a:buFontTx/>
              <a:buChar char="-"/>
            </a:pPr>
            <a:r>
              <a:rPr lang="en-GB" dirty="0" smtClean="0"/>
              <a:t>Alcohol and drugs seem to be taken at night-time, the culture centres around evening and night-time drinking. They feel there is a lack of events not based in alcohol and other drugs. </a:t>
            </a:r>
          </a:p>
          <a:p>
            <a:pPr marL="285739" indent="-285739">
              <a:buFontTx/>
              <a:buChar char="-"/>
            </a:pPr>
            <a:r>
              <a:rPr lang="en-GB" dirty="0" smtClean="0"/>
              <a:t>Use generally is hidden , its done during the evening or during the night. </a:t>
            </a:r>
          </a:p>
          <a:p>
            <a:pPr marL="285739" indent="-285739">
              <a:buFontTx/>
              <a:buChar char="-"/>
            </a:pPr>
            <a:r>
              <a:rPr lang="en-GB" dirty="0" smtClean="0"/>
              <a:t>Reflects the normalisation of use within Shetland culture </a:t>
            </a:r>
          </a:p>
          <a:p>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10</a:t>
            </a:fld>
            <a:endParaRPr lang="en-GB" dirty="0"/>
          </a:p>
        </p:txBody>
      </p:sp>
    </p:spTree>
    <p:extLst>
      <p:ext uri="{BB962C8B-B14F-4D97-AF65-F5344CB8AC3E}">
        <p14:creationId xmlns:p14="http://schemas.microsoft.com/office/powerpoint/2010/main" val="1961048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snakes</a:t>
            </a:r>
            <a:r>
              <a:rPr lang="en-GB" baseline="0" dirty="0" smtClean="0"/>
              <a:t> surrounding the mans head was our second image option in our survey and was chosen by 52% of respondents. Respondents felt described darker connotations for this image, speaking about the vulnerability associated with use, cultural and peer pressure. </a:t>
            </a:r>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11</a:t>
            </a:fld>
            <a:endParaRPr lang="en-GB" dirty="0"/>
          </a:p>
        </p:txBody>
      </p:sp>
    </p:spTree>
    <p:extLst>
      <p:ext uri="{BB962C8B-B14F-4D97-AF65-F5344CB8AC3E}">
        <p14:creationId xmlns:p14="http://schemas.microsoft.com/office/powerpoint/2010/main" val="1956348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The theme of vulnerability was a key theme for this image. Backed up in focus groups and interviews. Young people can identify the vulnerable people who use alcohol and drugs can encounter and recognised that this is a barrier. </a:t>
            </a:r>
          </a:p>
          <a:p>
            <a:r>
              <a:rPr lang="en-GB" dirty="0" smtClean="0"/>
              <a:t>-</a:t>
            </a:r>
            <a:r>
              <a:rPr lang="en-GB" baseline="0" dirty="0" smtClean="0"/>
              <a:t> </a:t>
            </a:r>
            <a:r>
              <a:rPr lang="en-GB" dirty="0" smtClean="0"/>
              <a:t>Peer pressure has been touched on multiple times, peer pressure was mentioned 14 times during our focus groups and interviews. Young people feel that they are ostracized from friend groups for not joining in, which has a knock on effect to young peoples wellbeing. </a:t>
            </a:r>
          </a:p>
          <a:p>
            <a:r>
              <a:rPr lang="en-GB" dirty="0" smtClean="0"/>
              <a:t>-</a:t>
            </a:r>
            <a:r>
              <a:rPr lang="en-GB" baseline="0" dirty="0" smtClean="0"/>
              <a:t> </a:t>
            </a:r>
            <a:r>
              <a:rPr lang="en-GB" dirty="0" smtClean="0"/>
              <a:t>Young people are aware of the bad/dark side of alcohol and drug culture and feel wary of it. </a:t>
            </a:r>
          </a:p>
          <a:p>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12</a:t>
            </a:fld>
            <a:endParaRPr lang="en-GB" dirty="0"/>
          </a:p>
        </p:txBody>
      </p:sp>
    </p:spTree>
    <p:extLst>
      <p:ext uri="{BB962C8B-B14F-4D97-AF65-F5344CB8AC3E}">
        <p14:creationId xmlns:p14="http://schemas.microsoft.com/office/powerpoint/2010/main" val="3310617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white</a:t>
            </a:r>
            <a:r>
              <a:rPr lang="en-GB" baseline="0" dirty="0" smtClean="0"/>
              <a:t> dragon and black dragon was our third image option in our survey and was chosen by 32% of respondents. Generally this image was perceived similarly to image one but with more respondents speaking about problem use. </a:t>
            </a:r>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13</a:t>
            </a:fld>
            <a:endParaRPr lang="en-GB" dirty="0"/>
          </a:p>
        </p:txBody>
      </p:sp>
    </p:spTree>
    <p:extLst>
      <p:ext uri="{BB962C8B-B14F-4D97-AF65-F5344CB8AC3E}">
        <p14:creationId xmlns:p14="http://schemas.microsoft.com/office/powerpoint/2010/main" val="2577535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chemeClr val="tx1"/>
                </a:solidFill>
              </a:rPr>
              <a:t>- This image seemed to bring more reflection from participants about balance, good and bad, </a:t>
            </a:r>
            <a:r>
              <a:rPr lang="en-GB" dirty="0" err="1" smtClean="0">
                <a:solidFill>
                  <a:schemeClr val="tx1"/>
                </a:solidFill>
              </a:rPr>
              <a:t>ying</a:t>
            </a:r>
            <a:r>
              <a:rPr lang="en-GB" dirty="0" smtClean="0">
                <a:solidFill>
                  <a:schemeClr val="tx1"/>
                </a:solidFill>
              </a:rPr>
              <a:t> and yang.  Similar to image one but with more emphasis on problem use. </a:t>
            </a:r>
          </a:p>
          <a:p>
            <a:r>
              <a:rPr lang="en-GB" dirty="0" smtClean="0">
                <a:solidFill>
                  <a:schemeClr val="tx1"/>
                </a:solidFill>
              </a:rPr>
              <a:t>-</a:t>
            </a:r>
            <a:r>
              <a:rPr lang="en-GB" baseline="0" dirty="0" smtClean="0">
                <a:solidFill>
                  <a:schemeClr val="tx1"/>
                </a:solidFill>
              </a:rPr>
              <a:t> </a:t>
            </a:r>
            <a:r>
              <a:rPr lang="en-GB" dirty="0" smtClean="0">
                <a:solidFill>
                  <a:schemeClr val="tx1"/>
                </a:solidFill>
              </a:rPr>
              <a:t>This image brought forward more negative observations about Shetlands culture and the negative impact of the culture in young peoples lives. </a:t>
            </a:r>
          </a:p>
          <a:p>
            <a:r>
              <a:rPr lang="en-GB" dirty="0" smtClean="0">
                <a:solidFill>
                  <a:schemeClr val="tx1"/>
                </a:solidFill>
              </a:rPr>
              <a:t>-</a:t>
            </a:r>
            <a:r>
              <a:rPr lang="en-GB" baseline="0" dirty="0" smtClean="0">
                <a:solidFill>
                  <a:schemeClr val="tx1"/>
                </a:solidFill>
              </a:rPr>
              <a:t> </a:t>
            </a:r>
            <a:r>
              <a:rPr lang="en-GB" dirty="0" smtClean="0">
                <a:solidFill>
                  <a:schemeClr val="tx1"/>
                </a:solidFill>
              </a:rPr>
              <a:t>Stigma attached to usage, everyone wants you to come to the party until you develop a problem, then feeling pushed out by their own community. </a:t>
            </a:r>
          </a:p>
          <a:p>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14</a:t>
            </a:fld>
            <a:endParaRPr lang="en-GB" dirty="0"/>
          </a:p>
        </p:txBody>
      </p:sp>
    </p:spTree>
    <p:extLst>
      <p:ext uri="{BB962C8B-B14F-4D97-AF65-F5344CB8AC3E}">
        <p14:creationId xmlns:p14="http://schemas.microsoft.com/office/powerpoint/2010/main" val="2464910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7">
              <a:defRPr/>
            </a:pPr>
            <a:r>
              <a:rPr lang="en-GB" dirty="0" smtClean="0"/>
              <a:t>Two members</a:t>
            </a:r>
            <a:r>
              <a:rPr lang="en-GB" baseline="0" dirty="0" smtClean="0"/>
              <a:t> of our research team carried out their own research tasks during the Alcohol and other drugs project to complete their participative democracy certificates. </a:t>
            </a:r>
            <a:endParaRPr lang="en-GB" b="1" baseline="0" dirty="0" smtClean="0">
              <a:solidFill>
                <a:srgbClr val="FF0000"/>
              </a:solidFill>
            </a:endParaRPr>
          </a:p>
          <a:p>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15</a:t>
            </a:fld>
            <a:endParaRPr lang="en-GB" dirty="0"/>
          </a:p>
        </p:txBody>
      </p:sp>
    </p:spTree>
    <p:extLst>
      <p:ext uri="{BB962C8B-B14F-4D97-AF65-F5344CB8AC3E}">
        <p14:creationId xmlns:p14="http://schemas.microsoft.com/office/powerpoint/2010/main" val="1249223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smtClean="0">
                <a:solidFill>
                  <a:schemeClr val="tx1"/>
                </a:solidFill>
                <a:effectLst/>
                <a:latin typeface="+mn-lt"/>
                <a:ea typeface="+mn-ea"/>
                <a:cs typeface="+mn-cs"/>
              </a:rPr>
              <a:t>Rhiannan</a:t>
            </a:r>
            <a:r>
              <a:rPr lang="en-GB" sz="1200" kern="1200" dirty="0" smtClean="0">
                <a:solidFill>
                  <a:schemeClr val="tx1"/>
                </a:solidFill>
                <a:effectLst/>
                <a:latin typeface="+mn-lt"/>
                <a:ea typeface="+mn-ea"/>
                <a:cs typeface="+mn-cs"/>
              </a:rPr>
              <a:t> chose to make an online survey asking young people Do you think that peer pressure is a problem for young people your age?</a:t>
            </a:r>
          </a:p>
          <a:p>
            <a:r>
              <a:rPr lang="en-GB" sz="1200" kern="1200" dirty="0" smtClean="0">
                <a:solidFill>
                  <a:schemeClr val="tx1"/>
                </a:solidFill>
                <a:effectLst/>
                <a:latin typeface="+mn-lt"/>
                <a:ea typeface="+mn-ea"/>
                <a:cs typeface="+mn-cs"/>
              </a:rPr>
              <a:t>19 out of 23 respondents to her survey said they feel peer pressure.</a:t>
            </a:r>
          </a:p>
          <a:p>
            <a:r>
              <a:rPr lang="en-GB" sz="1200" kern="1200" dirty="0" smtClean="0">
                <a:solidFill>
                  <a:schemeClr val="tx1"/>
                </a:solidFill>
                <a:effectLst/>
                <a:latin typeface="+mn-lt"/>
                <a:ea typeface="+mn-ea"/>
                <a:cs typeface="+mn-cs"/>
              </a:rPr>
              <a:t>One of respondents feedback : </a:t>
            </a:r>
          </a:p>
          <a:p>
            <a:r>
              <a:rPr lang="en-GB" sz="1200" kern="1200" dirty="0" smtClean="0">
                <a:solidFill>
                  <a:schemeClr val="tx1"/>
                </a:solidFill>
                <a:effectLst/>
                <a:latin typeface="+mn-lt"/>
                <a:ea typeface="+mn-ea"/>
                <a:cs typeface="+mn-cs"/>
              </a:rPr>
              <a:t>“I am sure but I want to elaborate. I do see particularly in young men that they egg each other on to take silly amounts of drugs and alcohol, but there’s also that unspoken peer pressure. Maybe nobody is forcing you to drink or take drugs but you feel like you have to because everyone else is.”</a:t>
            </a:r>
          </a:p>
          <a:p>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16</a:t>
            </a:fld>
            <a:endParaRPr lang="en-GB" dirty="0"/>
          </a:p>
        </p:txBody>
      </p:sp>
    </p:spTree>
    <p:extLst>
      <p:ext uri="{BB962C8B-B14F-4D97-AF65-F5344CB8AC3E}">
        <p14:creationId xmlns:p14="http://schemas.microsoft.com/office/powerpoint/2010/main" val="1188668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To conduct her research Emma created a mail box. Asking her peers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“What might help avoid or reduce these problems?” “What support would you like to see available?” the key feedback from respondents told us was ; The need for more options, education for adults surrounding alcohol and other drugs, stigma, reducing supply distribution and more education for youth. </a:t>
            </a:r>
          </a:p>
          <a:p>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17</a:t>
            </a:fld>
            <a:endParaRPr lang="en-GB" dirty="0"/>
          </a:p>
        </p:txBody>
      </p:sp>
    </p:spTree>
    <p:extLst>
      <p:ext uri="{BB962C8B-B14F-4D97-AF65-F5344CB8AC3E}">
        <p14:creationId xmlns:p14="http://schemas.microsoft.com/office/powerpoint/2010/main" val="1915509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Our survey, interviews and focus group research with young people has created an interesting and compelling picture of the alcohol and drugs culture in Shetland. </a:t>
            </a:r>
          </a:p>
          <a:p>
            <a:r>
              <a:rPr lang="en-GB" dirty="0" smtClean="0"/>
              <a:t>-</a:t>
            </a:r>
            <a:r>
              <a:rPr lang="en-GB" baseline="0" dirty="0" smtClean="0"/>
              <a:t> </a:t>
            </a:r>
            <a:r>
              <a:rPr lang="en-GB" dirty="0" smtClean="0"/>
              <a:t>Several recurring themes emerged from across our different research methods, alongside some specific or differing perspectives on certain issues, such as is the culture ‘bad’ or ‘good’. </a:t>
            </a:r>
            <a:endParaRPr lang="en-GB" dirty="0">
              <a:solidFill>
                <a:srgbClr val="FF0000"/>
              </a:solidFill>
            </a:endParaRPr>
          </a:p>
        </p:txBody>
      </p:sp>
      <p:sp>
        <p:nvSpPr>
          <p:cNvPr id="4" name="Slide Number Placeholder 3"/>
          <p:cNvSpPr>
            <a:spLocks noGrp="1"/>
          </p:cNvSpPr>
          <p:nvPr>
            <p:ph type="sldNum" sz="quarter" idx="10"/>
          </p:nvPr>
        </p:nvSpPr>
        <p:spPr/>
        <p:txBody>
          <a:bodyPr/>
          <a:lstStyle/>
          <a:p>
            <a:fld id="{4A509996-2866-43D4-8463-CF13F1AEEC16}" type="slidenum">
              <a:rPr lang="en-GB" smtClean="0"/>
              <a:t>18</a:t>
            </a:fld>
            <a:endParaRPr lang="en-GB" dirty="0"/>
          </a:p>
        </p:txBody>
      </p:sp>
    </p:spTree>
    <p:extLst>
      <p:ext uri="{BB962C8B-B14F-4D97-AF65-F5344CB8AC3E}">
        <p14:creationId xmlns:p14="http://schemas.microsoft.com/office/powerpoint/2010/main" val="2376041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Young </a:t>
            </a:r>
            <a:r>
              <a:rPr lang="en-GB" dirty="0"/>
              <a:t>people feel that there is a cultural pressure join in alcohol and other drug related activities, they feel its impossible to avoid with alcohol being everywhere. </a:t>
            </a:r>
          </a:p>
          <a:p>
            <a:r>
              <a:rPr lang="en-GB" dirty="0" smtClean="0"/>
              <a:t>-</a:t>
            </a:r>
            <a:r>
              <a:rPr lang="en-GB" baseline="0" dirty="0" smtClean="0"/>
              <a:t> </a:t>
            </a:r>
            <a:r>
              <a:rPr lang="en-GB" dirty="0" smtClean="0"/>
              <a:t>The </a:t>
            </a:r>
            <a:r>
              <a:rPr lang="en-GB" dirty="0"/>
              <a:t>lack of options or alternatives adds to the cultural pressure and have described that if there was more nightlife and weekend opportunities away from the alcohol and other drug culture.</a:t>
            </a:r>
          </a:p>
        </p:txBody>
      </p:sp>
      <p:sp>
        <p:nvSpPr>
          <p:cNvPr id="4" name="Slide Number Placeholder 3"/>
          <p:cNvSpPr>
            <a:spLocks noGrp="1"/>
          </p:cNvSpPr>
          <p:nvPr>
            <p:ph type="sldNum" sz="quarter" idx="10"/>
          </p:nvPr>
        </p:nvSpPr>
        <p:spPr/>
        <p:txBody>
          <a:bodyPr/>
          <a:lstStyle/>
          <a:p>
            <a:fld id="{4A509996-2866-43D4-8463-CF13F1AEEC16}" type="slidenum">
              <a:rPr lang="en-GB" smtClean="0"/>
              <a:t>19</a:t>
            </a:fld>
            <a:endParaRPr lang="en-GB" dirty="0"/>
          </a:p>
        </p:txBody>
      </p:sp>
    </p:spTree>
    <p:extLst>
      <p:ext uri="{BB962C8B-B14F-4D97-AF65-F5344CB8AC3E}">
        <p14:creationId xmlns:p14="http://schemas.microsoft.com/office/powerpoint/2010/main" val="1927251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509996-2866-43D4-8463-CF13F1AEEC16}" type="slidenum">
              <a:rPr lang="en-GB" smtClean="0"/>
              <a:t>2</a:t>
            </a:fld>
            <a:endParaRPr lang="en-GB" dirty="0"/>
          </a:p>
        </p:txBody>
      </p:sp>
    </p:spTree>
    <p:extLst>
      <p:ext uri="{BB962C8B-B14F-4D97-AF65-F5344CB8AC3E}">
        <p14:creationId xmlns:p14="http://schemas.microsoft.com/office/powerpoint/2010/main" val="1778676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7">
              <a:defRPr/>
            </a:pPr>
            <a:r>
              <a:rPr lang="en-GB" dirty="0" smtClean="0"/>
              <a:t>- There </a:t>
            </a:r>
            <a:r>
              <a:rPr lang="en-GB" dirty="0"/>
              <a:t>is a spectrum of use within Shetland that has been described by participants.  We know from our findings that young people feel that Shetland culture is not all bad and while there is underage use that it could be worse.  </a:t>
            </a:r>
          </a:p>
          <a:p>
            <a:pPr defTabSz="914367">
              <a:defRPr/>
            </a:pPr>
            <a:r>
              <a:rPr lang="en-GB" dirty="0" smtClean="0"/>
              <a:t>-</a:t>
            </a:r>
            <a:r>
              <a:rPr lang="en-GB" baseline="0" dirty="0" smtClean="0"/>
              <a:t> </a:t>
            </a:r>
            <a:r>
              <a:rPr lang="en-GB" dirty="0" smtClean="0"/>
              <a:t>Young </a:t>
            </a:r>
            <a:r>
              <a:rPr lang="en-GB" dirty="0"/>
              <a:t>people identified the stigma surrounding different levels of use, the its okay until its not okay mentality.  </a:t>
            </a:r>
          </a:p>
          <a:p>
            <a:pPr defTabSz="914367">
              <a:defRPr/>
            </a:pPr>
            <a:r>
              <a:rPr lang="en-GB" dirty="0" smtClean="0"/>
              <a:t>-</a:t>
            </a:r>
            <a:r>
              <a:rPr lang="en-GB" baseline="0" dirty="0" smtClean="0"/>
              <a:t> </a:t>
            </a:r>
            <a:r>
              <a:rPr lang="en-GB" dirty="0" smtClean="0"/>
              <a:t>Young </a:t>
            </a:r>
            <a:r>
              <a:rPr lang="en-GB" dirty="0"/>
              <a:t>people feel problem use is judged but that there is a level of acceptable use that isn’t judged and the line between the two is a fine line but that we as a community choose to ignore this, young people feel not enough is being done. </a:t>
            </a:r>
          </a:p>
          <a:p>
            <a:pPr defTabSz="914367">
              <a:defRPr/>
            </a:pPr>
            <a:r>
              <a:rPr lang="en-GB" dirty="0" smtClean="0"/>
              <a:t>-</a:t>
            </a:r>
            <a:r>
              <a:rPr lang="en-GB" baseline="0" dirty="0" smtClean="0"/>
              <a:t> </a:t>
            </a:r>
            <a:r>
              <a:rPr lang="en-GB" dirty="0" smtClean="0"/>
              <a:t>Young </a:t>
            </a:r>
            <a:r>
              <a:rPr lang="en-GB" dirty="0"/>
              <a:t>people told us that alcohol and other drugs are accessible and easy to get, but on the back of that they feel they are less likely to look for help if they were concerned about their own or others usage. </a:t>
            </a:r>
          </a:p>
          <a:p>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20</a:t>
            </a:fld>
            <a:endParaRPr lang="en-GB" dirty="0"/>
          </a:p>
        </p:txBody>
      </p:sp>
    </p:spTree>
    <p:extLst>
      <p:ext uri="{BB962C8B-B14F-4D97-AF65-F5344CB8AC3E}">
        <p14:creationId xmlns:p14="http://schemas.microsoft.com/office/powerpoint/2010/main" val="1487678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7">
              <a:defRPr/>
            </a:pPr>
            <a:r>
              <a:rPr lang="en-GB" dirty="0" smtClean="0"/>
              <a:t>- Young </a:t>
            </a:r>
            <a:r>
              <a:rPr lang="en-GB" dirty="0"/>
              <a:t>people have identified that there is no single reason for use, peer pressure and cultural pressures have an influence in young peoples choices to use alcohol and other drugs but they feel as though the lack of options means they really only have one option at the weekend. </a:t>
            </a:r>
          </a:p>
          <a:p>
            <a:pPr defTabSz="914367">
              <a:defRPr/>
            </a:pPr>
            <a:r>
              <a:rPr lang="en-GB" dirty="0" smtClean="0"/>
              <a:t>-</a:t>
            </a:r>
            <a:r>
              <a:rPr lang="en-GB" baseline="0" dirty="0" smtClean="0"/>
              <a:t> </a:t>
            </a:r>
            <a:r>
              <a:rPr lang="en-GB" dirty="0" smtClean="0"/>
              <a:t>Adults </a:t>
            </a:r>
            <a:r>
              <a:rPr lang="en-GB" dirty="0"/>
              <a:t>are seen to be having fun at the pubs or partying which young people aspire to also, young people have told us they want to be shown ways of enjoying life outside of the alcohol and drug culture. </a:t>
            </a:r>
          </a:p>
          <a:p>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21</a:t>
            </a:fld>
            <a:endParaRPr lang="en-GB" dirty="0"/>
          </a:p>
        </p:txBody>
      </p:sp>
    </p:spTree>
    <p:extLst>
      <p:ext uri="{BB962C8B-B14F-4D97-AF65-F5344CB8AC3E}">
        <p14:creationId xmlns:p14="http://schemas.microsoft.com/office/powerpoint/2010/main" val="34829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7">
              <a:defRPr/>
            </a:pPr>
            <a:r>
              <a:rPr lang="en-GB" dirty="0" smtClean="0"/>
              <a:t>- The </a:t>
            </a:r>
            <a:r>
              <a:rPr lang="en-GB" dirty="0"/>
              <a:t>survey gave us a range of responses when we asked young people to describe alcohol and other drug culture in Shetland from some bad, some good and others telling us they didn’t know about the culture. Some young people have a balanced and good perception of our culture while others feel the opposite. </a:t>
            </a:r>
          </a:p>
          <a:p>
            <a:pPr defTabSz="914367">
              <a:defRPr/>
            </a:pPr>
            <a:r>
              <a:rPr lang="en-GB" dirty="0" smtClean="0"/>
              <a:t>-</a:t>
            </a:r>
            <a:r>
              <a:rPr lang="en-GB" baseline="0" dirty="0" smtClean="0"/>
              <a:t> </a:t>
            </a:r>
            <a:r>
              <a:rPr lang="en-GB" dirty="0" smtClean="0"/>
              <a:t>Our </a:t>
            </a:r>
            <a:r>
              <a:rPr lang="en-GB" dirty="0"/>
              <a:t>data told us that young people feel location plays a role and that alcohol and drugs is worse in Lerwick compared to out in the country. From the comments that tell us that they don’t know we can presume because of this that the culture hasn’t been on their radar enough to say concern or praise on the subject for themselves but also tells us that maybe these young people are unaffected by this subject. </a:t>
            </a:r>
          </a:p>
          <a:p>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22</a:t>
            </a:fld>
            <a:endParaRPr lang="en-GB" dirty="0"/>
          </a:p>
        </p:txBody>
      </p:sp>
    </p:spTree>
    <p:extLst>
      <p:ext uri="{BB962C8B-B14F-4D97-AF65-F5344CB8AC3E}">
        <p14:creationId xmlns:p14="http://schemas.microsoft.com/office/powerpoint/2010/main" val="2519635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509996-2866-43D4-8463-CF13F1AEEC16}" type="slidenum">
              <a:rPr lang="en-GB" smtClean="0"/>
              <a:t>23</a:t>
            </a:fld>
            <a:endParaRPr lang="en-GB" dirty="0"/>
          </a:p>
        </p:txBody>
      </p:sp>
    </p:spTree>
    <p:extLst>
      <p:ext uri="{BB962C8B-B14F-4D97-AF65-F5344CB8AC3E}">
        <p14:creationId xmlns:p14="http://schemas.microsoft.com/office/powerpoint/2010/main" val="3695109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7">
              <a:defRPr/>
            </a:pPr>
            <a:r>
              <a:rPr lang="en-GB" dirty="0" smtClean="0"/>
              <a:t>Our research methods gave us a wide range of knowledge about the impact of Shetland's alcohol and other drug culture on young people. While what young people told us is mainly negative, it does show how young people’s wellbeing is impacted drastically. </a:t>
            </a:r>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24</a:t>
            </a:fld>
            <a:endParaRPr lang="en-GB" dirty="0"/>
          </a:p>
        </p:txBody>
      </p:sp>
    </p:spTree>
    <p:extLst>
      <p:ext uri="{BB962C8B-B14F-4D97-AF65-F5344CB8AC3E}">
        <p14:creationId xmlns:p14="http://schemas.microsoft.com/office/powerpoint/2010/main" val="1886528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We </a:t>
            </a:r>
            <a:r>
              <a:rPr lang="en-GB" dirty="0"/>
              <a:t>know that mental health and emotional wellbeing plays a role on why young people might use alcohol and other drugs, young people have demonstrated an understanding of the negative repercussions of use on mental health. </a:t>
            </a:r>
            <a:endParaRPr lang="en-GB" dirty="0" smtClean="0"/>
          </a:p>
          <a:p>
            <a:r>
              <a:rPr lang="en-GB" dirty="0" smtClean="0"/>
              <a:t>-</a:t>
            </a:r>
            <a:r>
              <a:rPr lang="en-GB" baseline="0" dirty="0" smtClean="0"/>
              <a:t> </a:t>
            </a:r>
            <a:r>
              <a:rPr lang="en-GB" dirty="0" smtClean="0"/>
              <a:t>Young </a:t>
            </a:r>
            <a:r>
              <a:rPr lang="en-GB" dirty="0"/>
              <a:t>people identified that spiralling use or problem use usually begins as a coping mechanism and that these coping mechanisms usually lead to unhealthy relationships that are based around alcohol and drugs. </a:t>
            </a:r>
            <a:endParaRPr lang="en-GB" dirty="0" smtClean="0"/>
          </a:p>
          <a:p>
            <a:r>
              <a:rPr lang="en-GB" dirty="0" smtClean="0"/>
              <a:t>-</a:t>
            </a:r>
            <a:r>
              <a:rPr lang="en-GB" baseline="0" dirty="0" smtClean="0"/>
              <a:t> </a:t>
            </a:r>
            <a:r>
              <a:rPr lang="en-GB" dirty="0" smtClean="0"/>
              <a:t>The </a:t>
            </a:r>
            <a:r>
              <a:rPr lang="en-GB" dirty="0"/>
              <a:t>lack of healthy relationships, spiralling use and the impact on young people’s mental health and wellbeing all leads to an increased vulnerability for those experiencing these issues</a:t>
            </a:r>
          </a:p>
        </p:txBody>
      </p:sp>
      <p:sp>
        <p:nvSpPr>
          <p:cNvPr id="4" name="Slide Number Placeholder 3"/>
          <p:cNvSpPr>
            <a:spLocks noGrp="1"/>
          </p:cNvSpPr>
          <p:nvPr>
            <p:ph type="sldNum" sz="quarter" idx="10"/>
          </p:nvPr>
        </p:nvSpPr>
        <p:spPr/>
        <p:txBody>
          <a:bodyPr/>
          <a:lstStyle/>
          <a:p>
            <a:fld id="{4A509996-2866-43D4-8463-CF13F1AEEC16}" type="slidenum">
              <a:rPr lang="en-GB" smtClean="0"/>
              <a:t>25</a:t>
            </a:fld>
            <a:endParaRPr lang="en-GB" dirty="0"/>
          </a:p>
        </p:txBody>
      </p:sp>
    </p:spTree>
    <p:extLst>
      <p:ext uri="{BB962C8B-B14F-4D97-AF65-F5344CB8AC3E}">
        <p14:creationId xmlns:p14="http://schemas.microsoft.com/office/powerpoint/2010/main" val="2712148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Physical </a:t>
            </a:r>
            <a:r>
              <a:rPr lang="en-GB" dirty="0"/>
              <a:t>development being impacted was something young people were concerned about with an emphasis on how alcohol and other drugs affects brain development.</a:t>
            </a:r>
          </a:p>
          <a:p>
            <a:r>
              <a:rPr lang="en-GB" dirty="0" smtClean="0"/>
              <a:t>-</a:t>
            </a:r>
            <a:r>
              <a:rPr lang="en-GB" baseline="0" dirty="0" smtClean="0"/>
              <a:t> </a:t>
            </a:r>
            <a:r>
              <a:rPr lang="en-GB" dirty="0" smtClean="0"/>
              <a:t>Financial </a:t>
            </a:r>
            <a:r>
              <a:rPr lang="en-GB" dirty="0"/>
              <a:t>hardships were identified; the impact of this to someone already experiencing problem use has a knock on affect to their wellbeing and mental state. </a:t>
            </a:r>
          </a:p>
          <a:p>
            <a:r>
              <a:rPr lang="en-GB" dirty="0" smtClean="0"/>
              <a:t>-</a:t>
            </a:r>
            <a:r>
              <a:rPr lang="en-GB" baseline="0" dirty="0" smtClean="0"/>
              <a:t> </a:t>
            </a:r>
            <a:r>
              <a:rPr lang="en-GB" dirty="0" smtClean="0"/>
              <a:t>They </a:t>
            </a:r>
            <a:r>
              <a:rPr lang="en-GB" dirty="0"/>
              <a:t>told us that personal safety is at risk when young people are in environments where they are not protected, behind closed doors in houses, risky behaviour is seen as normal as they do not see or feel other routes available to them</a:t>
            </a:r>
          </a:p>
        </p:txBody>
      </p:sp>
      <p:sp>
        <p:nvSpPr>
          <p:cNvPr id="4" name="Slide Number Placeholder 3"/>
          <p:cNvSpPr>
            <a:spLocks noGrp="1"/>
          </p:cNvSpPr>
          <p:nvPr>
            <p:ph type="sldNum" sz="quarter" idx="10"/>
          </p:nvPr>
        </p:nvSpPr>
        <p:spPr/>
        <p:txBody>
          <a:bodyPr/>
          <a:lstStyle/>
          <a:p>
            <a:fld id="{4A509996-2866-43D4-8463-CF13F1AEEC16}" type="slidenum">
              <a:rPr lang="en-GB" smtClean="0"/>
              <a:t>26</a:t>
            </a:fld>
            <a:endParaRPr lang="en-GB" dirty="0"/>
          </a:p>
        </p:txBody>
      </p:sp>
    </p:spTree>
    <p:extLst>
      <p:ext uri="{BB962C8B-B14F-4D97-AF65-F5344CB8AC3E}">
        <p14:creationId xmlns:p14="http://schemas.microsoft.com/office/powerpoint/2010/main" val="1720491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Young </a:t>
            </a:r>
            <a:r>
              <a:rPr lang="en-GB" dirty="0"/>
              <a:t>people feel that the peer pressure to take part is strong, young people told us that if they don’t take part in alcohol and other drug use that they feel ostracized or that they end up being the sober friend having to look after their drunk peers. </a:t>
            </a:r>
          </a:p>
          <a:p>
            <a:r>
              <a:rPr lang="en-GB" dirty="0" smtClean="0"/>
              <a:t>-</a:t>
            </a:r>
            <a:r>
              <a:rPr lang="en-GB" baseline="0" dirty="0" smtClean="0"/>
              <a:t> </a:t>
            </a:r>
            <a:r>
              <a:rPr lang="en-GB" dirty="0" smtClean="0"/>
              <a:t>The </a:t>
            </a:r>
            <a:r>
              <a:rPr lang="en-GB" dirty="0"/>
              <a:t>stigma in the community surrounding the topic makes broaching the subject difficult for young people if they want to talk about issues they are experiencing. Young people, having to look after intoxicated friends, the possibility of being experiencing criminal behaviour and complained about the litter in the town after weekends, feel the knock on impact within the community. </a:t>
            </a:r>
          </a:p>
        </p:txBody>
      </p:sp>
      <p:sp>
        <p:nvSpPr>
          <p:cNvPr id="4" name="Slide Number Placeholder 3"/>
          <p:cNvSpPr>
            <a:spLocks noGrp="1"/>
          </p:cNvSpPr>
          <p:nvPr>
            <p:ph type="sldNum" sz="quarter" idx="10"/>
          </p:nvPr>
        </p:nvSpPr>
        <p:spPr/>
        <p:txBody>
          <a:bodyPr/>
          <a:lstStyle/>
          <a:p>
            <a:fld id="{4A509996-2866-43D4-8463-CF13F1AEEC16}" type="slidenum">
              <a:rPr lang="en-GB" smtClean="0"/>
              <a:t>27</a:t>
            </a:fld>
            <a:endParaRPr lang="en-GB" dirty="0"/>
          </a:p>
        </p:txBody>
      </p:sp>
    </p:spTree>
    <p:extLst>
      <p:ext uri="{BB962C8B-B14F-4D97-AF65-F5344CB8AC3E}">
        <p14:creationId xmlns:p14="http://schemas.microsoft.com/office/powerpoint/2010/main" val="3575069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509996-2866-43D4-8463-CF13F1AEEC16}" type="slidenum">
              <a:rPr lang="en-GB" smtClean="0"/>
              <a:t>28</a:t>
            </a:fld>
            <a:endParaRPr lang="en-GB" dirty="0"/>
          </a:p>
        </p:txBody>
      </p:sp>
    </p:spTree>
    <p:extLst>
      <p:ext uri="{BB962C8B-B14F-4D97-AF65-F5344CB8AC3E}">
        <p14:creationId xmlns:p14="http://schemas.microsoft.com/office/powerpoint/2010/main" val="38945046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7">
              <a:defRPr/>
            </a:pPr>
            <a:r>
              <a:rPr lang="en-GB" dirty="0">
                <a:solidFill>
                  <a:schemeClr val="bg2">
                    <a:lumMod val="50000"/>
                  </a:schemeClr>
                </a:solidFill>
              </a:rPr>
              <a:t>The purpose of our work was to find out </a:t>
            </a:r>
            <a:r>
              <a:rPr lang="en-GB" b="1" dirty="0">
                <a:solidFill>
                  <a:schemeClr val="bg2">
                    <a:lumMod val="50000"/>
                  </a:schemeClr>
                </a:solidFill>
              </a:rPr>
              <a:t>why</a:t>
            </a:r>
            <a:r>
              <a:rPr lang="en-GB" dirty="0">
                <a:solidFill>
                  <a:schemeClr val="bg2">
                    <a:lumMod val="50000"/>
                  </a:schemeClr>
                </a:solidFill>
              </a:rPr>
              <a:t> young people would choose to use alcohol and other drugs. Young people told us a compelling number of suggestions that would improve how they perceive and experience Shetland culture; we have pulled these ideas for change from our focus groups, interviews and survey. Young people would like to see a diverse range of different things offered and feel there is a real need.</a:t>
            </a:r>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29</a:t>
            </a:fld>
            <a:endParaRPr lang="en-GB" dirty="0"/>
          </a:p>
        </p:txBody>
      </p:sp>
    </p:spTree>
    <p:extLst>
      <p:ext uri="{BB962C8B-B14F-4D97-AF65-F5344CB8AC3E}">
        <p14:creationId xmlns:p14="http://schemas.microsoft.com/office/powerpoint/2010/main" val="1342610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1038" y="4784833"/>
            <a:ext cx="5448300" cy="4086035"/>
          </a:xfrm>
        </p:spPr>
        <p:txBody>
          <a:bodyPr/>
          <a:lstStyle/>
          <a:p>
            <a:pPr defTabSz="914367">
              <a:defRPr/>
            </a:pPr>
            <a:r>
              <a:rPr lang="en-US" dirty="0" smtClean="0"/>
              <a:t>-The purpose was to understand how Shetlands culture influences our young people and the choices they make. As researcher we wanted to gain a better understanding of what leads to regular use, what would help young people to avoid problem use and what young peoples support needs are around alcohol and other drugs. </a:t>
            </a:r>
          </a:p>
          <a:p>
            <a:pPr defTabSz="914367">
              <a:defRPr/>
            </a:pPr>
            <a:r>
              <a:rPr lang="en-US" dirty="0"/>
              <a:t>-</a:t>
            </a:r>
            <a:r>
              <a:rPr lang="en-US" dirty="0" smtClean="0"/>
              <a:t>The aim wasn’t to ask young people what drugs they were taking or dig deep into personal experiences. We aimed to Identify why young people use alcohol or other drugs and whether the lack of opportunities and options identified within the OPEN Space</a:t>
            </a:r>
            <a:r>
              <a:rPr lang="en-US" dirty="0" smtClean="0">
                <a:solidFill>
                  <a:srgbClr val="FF0000"/>
                </a:solidFill>
              </a:rPr>
              <a:t> </a:t>
            </a:r>
            <a:r>
              <a:rPr lang="en-US" dirty="0" smtClean="0"/>
              <a:t>project have an impact on young peoples choices.</a:t>
            </a:r>
          </a:p>
          <a:p>
            <a:pPr defTabSz="914367">
              <a:defRPr/>
            </a:pPr>
            <a:r>
              <a:rPr lang="en-US" dirty="0" smtClean="0">
                <a:solidFill>
                  <a:srgbClr val="FF0000"/>
                </a:solidFill>
              </a:rPr>
              <a:t>-</a:t>
            </a:r>
            <a:r>
              <a:rPr lang="en-US" baseline="0" dirty="0" smtClean="0">
                <a:solidFill>
                  <a:srgbClr val="FF0000"/>
                </a:solidFill>
              </a:rPr>
              <a:t> </a:t>
            </a:r>
            <a:r>
              <a:rPr lang="en-US" dirty="0" smtClean="0">
                <a:solidFill>
                  <a:schemeClr val="tx1"/>
                </a:solidFill>
              </a:rPr>
              <a:t>The project wanted young people to have the opportunity to understand the impact of the choices they make.  To know if young people have the right tools and knowledge to make informed decisions surrounding alcohol and other drugs. </a:t>
            </a:r>
          </a:p>
          <a:p>
            <a:pPr defTabSz="914367">
              <a:defRPr/>
            </a:pPr>
            <a:r>
              <a:rPr lang="en-US" dirty="0" smtClean="0">
                <a:solidFill>
                  <a:schemeClr val="tx1"/>
                </a:solidFill>
              </a:rPr>
              <a:t>-</a:t>
            </a:r>
            <a:r>
              <a:rPr lang="en-US" baseline="0" dirty="0" smtClean="0">
                <a:solidFill>
                  <a:schemeClr val="tx1"/>
                </a:solidFill>
              </a:rPr>
              <a:t> </a:t>
            </a:r>
            <a:r>
              <a:rPr lang="en-US" dirty="0" smtClean="0">
                <a:solidFill>
                  <a:schemeClr val="tx1"/>
                </a:solidFill>
              </a:rPr>
              <a:t>Identifying ways of sharing tools and knowledge to young people in ways that they feel is valuable and suggested services that could do this.</a:t>
            </a:r>
          </a:p>
          <a:p>
            <a:pPr defTabSz="914367">
              <a:defRPr/>
            </a:pPr>
            <a:r>
              <a:rPr lang="en-US" baseline="0" dirty="0" smtClean="0">
                <a:solidFill>
                  <a:schemeClr val="tx1"/>
                </a:solidFill>
              </a:rPr>
              <a:t>- </a:t>
            </a:r>
            <a:r>
              <a:rPr lang="en-US" dirty="0" smtClean="0">
                <a:solidFill>
                  <a:schemeClr val="tx1"/>
                </a:solidFill>
              </a:rPr>
              <a:t>Our goal for this project is to identify gaps within services, reduce stigma and raise awareness of cultural considerations. </a:t>
            </a:r>
            <a:r>
              <a:rPr lang="en-US" dirty="0" smtClean="0"/>
              <a:t>For the Shetland community to value young people and to provide support and activity opportunities accordingly to meet the needs of our young people. </a:t>
            </a:r>
            <a:endParaRPr lang="en-US" dirty="0" smtClean="0">
              <a:solidFill>
                <a:schemeClr val="tx1"/>
              </a:solidFill>
            </a:endParaRPr>
          </a:p>
          <a:p>
            <a:pPr defTabSz="914367">
              <a:defRPr/>
            </a:pPr>
            <a:endParaRPr lang="en-US" dirty="0" smtClean="0">
              <a:solidFill>
                <a:schemeClr val="tx1"/>
              </a:solidFill>
            </a:endParaRPr>
          </a:p>
          <a:p>
            <a:pPr defTabSz="914367">
              <a:defRPr/>
            </a:pPr>
            <a:endParaRPr lang="en-US" dirty="0" smtClean="0"/>
          </a:p>
          <a:p>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3</a:t>
            </a:fld>
            <a:endParaRPr lang="en-GB" dirty="0"/>
          </a:p>
        </p:txBody>
      </p:sp>
    </p:spTree>
    <p:extLst>
      <p:ext uri="{BB962C8B-B14F-4D97-AF65-F5344CB8AC3E}">
        <p14:creationId xmlns:p14="http://schemas.microsoft.com/office/powerpoint/2010/main" val="35195304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Change is necessary for things to improve. Stigma needs to be reduced so that young people can ask for help without fear of judgement. Normalising asking for help so that people can access help when they feel they need it, which could possibly mean that people are more likely to seek early intervention or themselves. </a:t>
            </a:r>
          </a:p>
        </p:txBody>
      </p:sp>
      <p:sp>
        <p:nvSpPr>
          <p:cNvPr id="4" name="Slide Number Placeholder 3"/>
          <p:cNvSpPr>
            <a:spLocks noGrp="1"/>
          </p:cNvSpPr>
          <p:nvPr>
            <p:ph type="sldNum" sz="quarter" idx="10"/>
          </p:nvPr>
        </p:nvSpPr>
        <p:spPr/>
        <p:txBody>
          <a:bodyPr/>
          <a:lstStyle/>
          <a:p>
            <a:fld id="{4A509996-2866-43D4-8463-CF13F1AEEC16}" type="slidenum">
              <a:rPr lang="en-GB" smtClean="0"/>
              <a:t>30</a:t>
            </a:fld>
            <a:endParaRPr lang="en-GB" dirty="0"/>
          </a:p>
        </p:txBody>
      </p:sp>
    </p:spTree>
    <p:extLst>
      <p:ext uri="{BB962C8B-B14F-4D97-AF65-F5344CB8AC3E}">
        <p14:creationId xmlns:p14="http://schemas.microsoft.com/office/powerpoint/2010/main" val="38312514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1038" y="4784833"/>
            <a:ext cx="5448300" cy="4658830"/>
          </a:xfrm>
        </p:spPr>
        <p:txBody>
          <a:bodyPr/>
          <a:lstStyle/>
          <a:p>
            <a:r>
              <a:rPr lang="en-GB" dirty="0" smtClean="0"/>
              <a:t>- Young </a:t>
            </a:r>
            <a:r>
              <a:rPr lang="en-GB" dirty="0"/>
              <a:t>people told us that there is a need for diverse opportunities within our community so that young people can nurture skills that they may not be able to explore currently. </a:t>
            </a:r>
          </a:p>
          <a:p>
            <a:r>
              <a:rPr lang="en-GB" dirty="0" smtClean="0"/>
              <a:t>-</a:t>
            </a:r>
            <a:r>
              <a:rPr lang="en-GB" baseline="0" dirty="0" smtClean="0"/>
              <a:t> </a:t>
            </a:r>
            <a:r>
              <a:rPr lang="en-GB" dirty="0" smtClean="0"/>
              <a:t>A </a:t>
            </a:r>
            <a:r>
              <a:rPr lang="en-GB" dirty="0"/>
              <a:t>call for a variety of education both to provide options for young people to expand their knowledge in subjects that they may not currently have access to and having space to nurture new interests.</a:t>
            </a:r>
          </a:p>
          <a:p>
            <a:r>
              <a:rPr lang="en-GB" dirty="0" smtClean="0"/>
              <a:t>-</a:t>
            </a:r>
            <a:r>
              <a:rPr lang="en-GB" baseline="0" dirty="0" smtClean="0"/>
              <a:t> </a:t>
            </a:r>
            <a:r>
              <a:rPr lang="en-GB" dirty="0" smtClean="0"/>
              <a:t>Education </a:t>
            </a:r>
            <a:r>
              <a:rPr lang="en-GB" dirty="0"/>
              <a:t>about alcohol and other drugs has also been something we have heard often in our work, scare tactics don’t work but young people praised harm reduction education. People with lived experience delivering harm reduction education whilst also sharing their experience was something young people felt would decrease incentives and be a valuable education tool, which in turn would eradicate the myths surrounding the subject.</a:t>
            </a:r>
          </a:p>
          <a:p>
            <a:r>
              <a:rPr lang="en-GB" dirty="0" smtClean="0"/>
              <a:t>-</a:t>
            </a:r>
            <a:r>
              <a:rPr lang="en-GB" baseline="0" dirty="0" smtClean="0"/>
              <a:t> </a:t>
            </a:r>
            <a:r>
              <a:rPr lang="en-GB" dirty="0" smtClean="0"/>
              <a:t>A </a:t>
            </a:r>
            <a:r>
              <a:rPr lang="en-GB" dirty="0"/>
              <a:t>variety of support options was also something we were told repeatedly. Young people suggested a range of support methods such as online support networks, person centred support, individual 1 to 1 support with trusted adults, crisis support, peer support. </a:t>
            </a:r>
          </a:p>
          <a:p>
            <a:r>
              <a:rPr lang="en-GB" dirty="0" smtClean="0"/>
              <a:t>-</a:t>
            </a:r>
            <a:r>
              <a:rPr lang="en-GB" baseline="0" dirty="0" smtClean="0"/>
              <a:t> </a:t>
            </a:r>
            <a:r>
              <a:rPr lang="en-GB" dirty="0" smtClean="0"/>
              <a:t>Young </a:t>
            </a:r>
            <a:r>
              <a:rPr lang="en-GB" dirty="0"/>
              <a:t>people also flagged the need for aftercare in Shetland. </a:t>
            </a:r>
          </a:p>
          <a:p>
            <a:r>
              <a:rPr lang="en-GB" dirty="0" smtClean="0"/>
              <a:t>- A </a:t>
            </a:r>
            <a:r>
              <a:rPr lang="en-GB" dirty="0"/>
              <a:t>couple young people told us they wished for a world where everyone was sober but nearly every young person told us in one way or another that they wanted sobriety to be the norm not the exception</a:t>
            </a:r>
          </a:p>
        </p:txBody>
      </p:sp>
      <p:sp>
        <p:nvSpPr>
          <p:cNvPr id="4" name="Slide Number Placeholder 3"/>
          <p:cNvSpPr>
            <a:spLocks noGrp="1"/>
          </p:cNvSpPr>
          <p:nvPr>
            <p:ph type="sldNum" sz="quarter" idx="10"/>
          </p:nvPr>
        </p:nvSpPr>
        <p:spPr/>
        <p:txBody>
          <a:bodyPr/>
          <a:lstStyle/>
          <a:p>
            <a:fld id="{4A509996-2866-43D4-8463-CF13F1AEEC16}" type="slidenum">
              <a:rPr lang="en-GB" smtClean="0"/>
              <a:t>31</a:t>
            </a:fld>
            <a:endParaRPr lang="en-GB" dirty="0"/>
          </a:p>
        </p:txBody>
      </p:sp>
    </p:spTree>
    <p:extLst>
      <p:ext uri="{BB962C8B-B14F-4D97-AF65-F5344CB8AC3E}">
        <p14:creationId xmlns:p14="http://schemas.microsoft.com/office/powerpoint/2010/main" val="31424645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The </a:t>
            </a:r>
            <a:r>
              <a:rPr lang="en-GB" dirty="0"/>
              <a:t>importance of choices was discussed often between young people. As touched on in previous slides the lack of opportunities is felt by young people. They expressed that they want more work experience opportunities and more job opportunities. </a:t>
            </a:r>
          </a:p>
          <a:p>
            <a:r>
              <a:rPr lang="en-GB" dirty="0" smtClean="0"/>
              <a:t>-</a:t>
            </a:r>
            <a:r>
              <a:rPr lang="en-GB" baseline="0" dirty="0" smtClean="0"/>
              <a:t> </a:t>
            </a:r>
            <a:r>
              <a:rPr lang="en-GB" dirty="0" smtClean="0"/>
              <a:t>Young </a:t>
            </a:r>
            <a:r>
              <a:rPr lang="en-GB" dirty="0"/>
              <a:t>people told </a:t>
            </a:r>
            <a:r>
              <a:rPr lang="en-GB" dirty="0" smtClean="0"/>
              <a:t>us they want regular, </a:t>
            </a:r>
            <a:r>
              <a:rPr lang="en-GB" dirty="0"/>
              <a:t>affordable or free spaces that allow them to run their own activities such as baking, arts, music, different types of sports and learn new life skills. </a:t>
            </a:r>
          </a:p>
          <a:p>
            <a:r>
              <a:rPr lang="en-GB" dirty="0" smtClean="0"/>
              <a:t>-</a:t>
            </a:r>
            <a:r>
              <a:rPr lang="en-GB" baseline="0" dirty="0" smtClean="0"/>
              <a:t> </a:t>
            </a:r>
            <a:r>
              <a:rPr lang="en-GB" dirty="0" smtClean="0"/>
              <a:t>Young </a:t>
            </a:r>
            <a:r>
              <a:rPr lang="en-GB" dirty="0"/>
              <a:t>people want to try new things with adults demonstrating how to have fun and find fulfilment in their activities, showing how to nurture wellbeing outside of the alcohol and drug culture, not just seeing adults enjoying themselves at alcohol based events. </a:t>
            </a:r>
          </a:p>
        </p:txBody>
      </p:sp>
      <p:sp>
        <p:nvSpPr>
          <p:cNvPr id="4" name="Slide Number Placeholder 3"/>
          <p:cNvSpPr>
            <a:spLocks noGrp="1"/>
          </p:cNvSpPr>
          <p:nvPr>
            <p:ph type="sldNum" sz="quarter" idx="10"/>
          </p:nvPr>
        </p:nvSpPr>
        <p:spPr/>
        <p:txBody>
          <a:bodyPr/>
          <a:lstStyle/>
          <a:p>
            <a:fld id="{4A509996-2866-43D4-8463-CF13F1AEEC16}" type="slidenum">
              <a:rPr lang="en-GB" smtClean="0"/>
              <a:t>32</a:t>
            </a:fld>
            <a:endParaRPr lang="en-GB" dirty="0"/>
          </a:p>
        </p:txBody>
      </p:sp>
    </p:spTree>
    <p:extLst>
      <p:ext uri="{BB962C8B-B14F-4D97-AF65-F5344CB8AC3E}">
        <p14:creationId xmlns:p14="http://schemas.microsoft.com/office/powerpoint/2010/main" val="10338481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We </a:t>
            </a:r>
            <a:r>
              <a:rPr lang="en-GB" dirty="0"/>
              <a:t>know at the heart of the ideas for change that young people told us that having open and honest conversations in families, relationships and communities. </a:t>
            </a:r>
          </a:p>
          <a:p>
            <a:r>
              <a:rPr lang="en-GB" dirty="0" smtClean="0"/>
              <a:t>-</a:t>
            </a:r>
            <a:r>
              <a:rPr lang="en-GB" baseline="0" dirty="0" smtClean="0"/>
              <a:t> </a:t>
            </a:r>
            <a:r>
              <a:rPr lang="en-GB" dirty="0" smtClean="0"/>
              <a:t>Young </a:t>
            </a:r>
            <a:r>
              <a:rPr lang="en-GB" dirty="0"/>
              <a:t>people feel mostly Shetland culture revolves around alcohol and other drugs, they feel that the problem does not lie with them but the wider community and that tackling the cultural influence that young people have identified is a shared responsibility. </a:t>
            </a:r>
          </a:p>
          <a:p>
            <a:r>
              <a:rPr lang="en-GB" dirty="0" smtClean="0"/>
              <a:t>-</a:t>
            </a:r>
            <a:r>
              <a:rPr lang="en-GB" baseline="0" dirty="0" smtClean="0"/>
              <a:t> </a:t>
            </a:r>
            <a:r>
              <a:rPr lang="en-GB" dirty="0" smtClean="0"/>
              <a:t>A </a:t>
            </a:r>
            <a:r>
              <a:rPr lang="en-GB" dirty="0"/>
              <a:t>collective and personal responsibility to take accountability for the behaviour patterns that influence us, young people are keen for our community to challenge the current stagnated conversation around the topic to instead have open and honest conversations to work towards this which everyone needs to commit too. </a:t>
            </a:r>
          </a:p>
        </p:txBody>
      </p:sp>
      <p:sp>
        <p:nvSpPr>
          <p:cNvPr id="4" name="Slide Number Placeholder 3"/>
          <p:cNvSpPr>
            <a:spLocks noGrp="1"/>
          </p:cNvSpPr>
          <p:nvPr>
            <p:ph type="sldNum" sz="quarter" idx="10"/>
          </p:nvPr>
        </p:nvSpPr>
        <p:spPr/>
        <p:txBody>
          <a:bodyPr/>
          <a:lstStyle/>
          <a:p>
            <a:fld id="{4A509996-2866-43D4-8463-CF13F1AEEC16}" type="slidenum">
              <a:rPr lang="en-GB" smtClean="0"/>
              <a:t>33</a:t>
            </a:fld>
            <a:endParaRPr lang="en-GB" dirty="0"/>
          </a:p>
        </p:txBody>
      </p:sp>
    </p:spTree>
    <p:extLst>
      <p:ext uri="{BB962C8B-B14F-4D97-AF65-F5344CB8AC3E}">
        <p14:creationId xmlns:p14="http://schemas.microsoft.com/office/powerpoint/2010/main" val="7770916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509996-2866-43D4-8463-CF13F1AEEC16}" type="slidenum">
              <a:rPr lang="en-GB" smtClean="0"/>
              <a:t>34</a:t>
            </a:fld>
            <a:endParaRPr lang="en-GB" dirty="0"/>
          </a:p>
        </p:txBody>
      </p:sp>
    </p:spTree>
    <p:extLst>
      <p:ext uri="{BB962C8B-B14F-4D97-AF65-F5344CB8AC3E}">
        <p14:creationId xmlns:p14="http://schemas.microsoft.com/office/powerpoint/2010/main" val="15244445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Young people are very aware of the issues affecting them and they never hesitated or struggled to be able to come up with ideas and suggestions, it was surprising to me how open young people were to the fact that there were issues with everyone and that everyone could be a part of the change that helps to improve the situation.</a:t>
            </a:r>
          </a:p>
          <a:p>
            <a:endParaRPr lang="en-GB" dirty="0" smtClean="0"/>
          </a:p>
          <a:p>
            <a:r>
              <a:rPr lang="en-GB" dirty="0" smtClean="0"/>
              <a:t>It was surprising how keen young people were to see things that they were able to do that did not have alcohol involved or were not centred around alcohol. They were able to give a huge list of the opportunities they would like to see available. </a:t>
            </a:r>
          </a:p>
          <a:p>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35</a:t>
            </a:fld>
            <a:endParaRPr lang="en-GB" dirty="0"/>
          </a:p>
        </p:txBody>
      </p:sp>
    </p:spTree>
    <p:extLst>
      <p:ext uri="{BB962C8B-B14F-4D97-AF65-F5344CB8AC3E}">
        <p14:creationId xmlns:p14="http://schemas.microsoft.com/office/powerpoint/2010/main" val="16341717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Young </a:t>
            </a:r>
            <a:r>
              <a:rPr lang="en-GB" dirty="0"/>
              <a:t>people are keenly aware of systemic issues and they are calling out for the help of the older and wider community to help them to find a new way to think and talk about alcohol and other drugs and to be able to create a safer environment for everyone to live.</a:t>
            </a:r>
          </a:p>
          <a:p>
            <a:r>
              <a:rPr lang="en-GB" dirty="0" smtClean="0"/>
              <a:t>-</a:t>
            </a:r>
            <a:r>
              <a:rPr lang="en-GB" baseline="0" dirty="0" smtClean="0"/>
              <a:t> </a:t>
            </a:r>
            <a:r>
              <a:rPr lang="en-GB" dirty="0" smtClean="0"/>
              <a:t>Young </a:t>
            </a:r>
            <a:r>
              <a:rPr lang="en-GB" dirty="0"/>
              <a:t>people want life opportunities and social opportunities offered to them out with the current situation and it is not for them to go out looking for this or create it. </a:t>
            </a:r>
          </a:p>
          <a:p>
            <a:r>
              <a:rPr lang="en-GB" dirty="0" smtClean="0"/>
              <a:t>-</a:t>
            </a:r>
            <a:r>
              <a:rPr lang="en-GB" baseline="0" dirty="0" smtClean="0"/>
              <a:t> </a:t>
            </a:r>
            <a:r>
              <a:rPr lang="en-GB" dirty="0" smtClean="0"/>
              <a:t>It </a:t>
            </a:r>
            <a:r>
              <a:rPr lang="en-GB" dirty="0"/>
              <a:t>is up to older people and professionals to offer young people these opportunities and to create options for young people to be able to further themselves and their lives without the pressure. </a:t>
            </a:r>
          </a:p>
        </p:txBody>
      </p:sp>
      <p:sp>
        <p:nvSpPr>
          <p:cNvPr id="4" name="Slide Number Placeholder 3"/>
          <p:cNvSpPr>
            <a:spLocks noGrp="1"/>
          </p:cNvSpPr>
          <p:nvPr>
            <p:ph type="sldNum" sz="quarter" idx="10"/>
          </p:nvPr>
        </p:nvSpPr>
        <p:spPr/>
        <p:txBody>
          <a:bodyPr/>
          <a:lstStyle/>
          <a:p>
            <a:fld id="{4A509996-2866-43D4-8463-CF13F1AEEC16}" type="slidenum">
              <a:rPr lang="en-GB" smtClean="0"/>
              <a:t>36</a:t>
            </a:fld>
            <a:endParaRPr lang="en-GB" dirty="0"/>
          </a:p>
        </p:txBody>
      </p:sp>
    </p:spTree>
    <p:extLst>
      <p:ext uri="{BB962C8B-B14F-4D97-AF65-F5344CB8AC3E}">
        <p14:creationId xmlns:p14="http://schemas.microsoft.com/office/powerpoint/2010/main" val="3064268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Create </a:t>
            </a:r>
            <a:r>
              <a:rPr lang="en-GB" dirty="0"/>
              <a:t>better and ongoing relationships with different services before starting research so that when young people come up with research ideas then the staff team already have a vast range of knowledge and contact information of who is important to speak to for each issue.</a:t>
            </a:r>
          </a:p>
          <a:p>
            <a:r>
              <a:rPr lang="en-GB" dirty="0" smtClean="0"/>
              <a:t>-</a:t>
            </a:r>
            <a:r>
              <a:rPr lang="en-GB" baseline="0" dirty="0" smtClean="0"/>
              <a:t> </a:t>
            </a:r>
            <a:r>
              <a:rPr lang="en-GB" dirty="0" smtClean="0"/>
              <a:t>I </a:t>
            </a:r>
            <a:r>
              <a:rPr lang="en-GB" dirty="0"/>
              <a:t>think for a wide topic such as this and the actual real lasting impact it can have on young people that there is never enough time to be able to fully get everyone’s views the ideas for change. </a:t>
            </a:r>
          </a:p>
          <a:p>
            <a:r>
              <a:rPr lang="en-GB" dirty="0" smtClean="0"/>
              <a:t>-</a:t>
            </a:r>
            <a:r>
              <a:rPr lang="en-GB" baseline="0" dirty="0" smtClean="0"/>
              <a:t> </a:t>
            </a:r>
            <a:r>
              <a:rPr lang="en-GB" dirty="0" smtClean="0"/>
              <a:t>The </a:t>
            </a:r>
            <a:r>
              <a:rPr lang="en-GB" dirty="0"/>
              <a:t>young people involved came up with such varied and important </a:t>
            </a:r>
            <a:r>
              <a:rPr lang="en-GB" dirty="0" smtClean="0"/>
              <a:t>suggestions</a:t>
            </a:r>
            <a:r>
              <a:rPr lang="en-GB" dirty="0"/>
              <a:t> that it has enriched our research and that every young person in Shetland has a voice which is worth listening to and their issues worth acting on.</a:t>
            </a:r>
          </a:p>
          <a:p>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37</a:t>
            </a:fld>
            <a:endParaRPr lang="en-GB" dirty="0"/>
          </a:p>
        </p:txBody>
      </p:sp>
    </p:spTree>
    <p:extLst>
      <p:ext uri="{BB962C8B-B14F-4D97-AF65-F5344CB8AC3E}">
        <p14:creationId xmlns:p14="http://schemas.microsoft.com/office/powerpoint/2010/main" val="28037559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7">
              <a:defRPr/>
            </a:pPr>
            <a:r>
              <a:rPr lang="en-GB" dirty="0"/>
              <a:t>Personal stories can be helpful but it needs to be done properly and safely. James Docherty at an event that I </a:t>
            </a:r>
            <a:r>
              <a:rPr lang="en-GB"/>
              <a:t>attended </a:t>
            </a:r>
            <a:r>
              <a:rPr lang="en-GB" smtClean="0"/>
              <a:t>talked </a:t>
            </a:r>
            <a:r>
              <a:rPr lang="en-GB"/>
              <a:t>about </a:t>
            </a:r>
            <a:r>
              <a:rPr lang="en-GB" smtClean="0"/>
              <a:t>empathy. </a:t>
            </a:r>
            <a:endParaRPr lang="en-GB" dirty="0"/>
          </a:p>
          <a:p>
            <a:pPr defTabSz="914367">
              <a:defRPr/>
            </a:pPr>
            <a:r>
              <a:rPr lang="en-GB" dirty="0" smtClean="0"/>
              <a:t>-</a:t>
            </a:r>
            <a:r>
              <a:rPr lang="en-GB" baseline="0" dirty="0" smtClean="0"/>
              <a:t> </a:t>
            </a:r>
            <a:r>
              <a:rPr lang="en-GB" dirty="0" smtClean="0"/>
              <a:t>He </a:t>
            </a:r>
            <a:r>
              <a:rPr lang="en-GB" dirty="0"/>
              <a:t>spoke of walking into his close with his daughter and seeing someone who had taken too much and was lying unwell on the ground unwell. James could either walk around this man and ignore him, or he could help.</a:t>
            </a:r>
          </a:p>
          <a:p>
            <a:pPr defTabSz="914367">
              <a:defRPr/>
            </a:pPr>
            <a:r>
              <a:rPr lang="en-GB" dirty="0" smtClean="0"/>
              <a:t>James </a:t>
            </a:r>
            <a:r>
              <a:rPr lang="en-GB" dirty="0"/>
              <a:t>realised this was a teaching moment for his daughter and chose to help the man and make sure he had the help he needed. He knew whatever he chose to do would have a subconscious influence on his daughter and that choosing to ignore the man would feed into the stigmatising narrative that his daughter was likely to encounter in life and that choosing to help and act in empathy would hopefully be the moment his daughter remembered if she was ever in the situation.  </a:t>
            </a:r>
          </a:p>
          <a:p>
            <a:pPr defTabSz="914367">
              <a:defRPr/>
            </a:pPr>
            <a:r>
              <a:rPr lang="en-GB" dirty="0" smtClean="0"/>
              <a:t>Personally</a:t>
            </a:r>
            <a:r>
              <a:rPr lang="en-GB" dirty="0"/>
              <a:t>, this story has always spoken volumes to me, empathy and humanity should be at the heart of all we do, you do not have to be perfect to be a role model, you just need to consider your actions before you act.</a:t>
            </a:r>
          </a:p>
          <a:p>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38</a:t>
            </a:fld>
            <a:endParaRPr lang="en-GB" dirty="0"/>
          </a:p>
        </p:txBody>
      </p:sp>
    </p:spTree>
    <p:extLst>
      <p:ext uri="{BB962C8B-B14F-4D97-AF65-F5344CB8AC3E}">
        <p14:creationId xmlns:p14="http://schemas.microsoft.com/office/powerpoint/2010/main" val="33183064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39</a:t>
            </a:fld>
            <a:endParaRPr lang="en-GB" dirty="0"/>
          </a:p>
        </p:txBody>
      </p:sp>
    </p:spTree>
    <p:extLst>
      <p:ext uri="{BB962C8B-B14F-4D97-AF65-F5344CB8AC3E}">
        <p14:creationId xmlns:p14="http://schemas.microsoft.com/office/powerpoint/2010/main" val="3640484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This approach is intended to: </a:t>
            </a:r>
          </a:p>
          <a:p>
            <a:pPr marL="171444" indent="-171444">
              <a:buFont typeface="Arial" panose="020B0604020202020204" pitchFamily="34" charset="0"/>
              <a:buChar char="•"/>
            </a:pPr>
            <a:r>
              <a:rPr lang="en-GB" dirty="0"/>
              <a:t>Improve education and understanding around substance use amongst service providers</a:t>
            </a:r>
          </a:p>
          <a:p>
            <a:pPr marL="171444" indent="-171444">
              <a:buFont typeface="Arial" panose="020B0604020202020204" pitchFamily="34" charset="0"/>
              <a:buChar char="•"/>
            </a:pPr>
            <a:r>
              <a:rPr lang="en-GB" dirty="0"/>
              <a:t>Help identify the most impactful ways, and time to intervene </a:t>
            </a:r>
          </a:p>
          <a:p>
            <a:pPr marL="171444" indent="-171444">
              <a:buFont typeface="Arial" panose="020B0604020202020204" pitchFamily="34" charset="0"/>
              <a:buChar char="•"/>
            </a:pPr>
            <a:r>
              <a:rPr lang="en-GB" dirty="0"/>
              <a:t>Propose solutions for meeting the needs of young people </a:t>
            </a:r>
          </a:p>
          <a:p>
            <a:pPr marL="171444" indent="-171444">
              <a:buFont typeface="Arial" panose="020B0604020202020204" pitchFamily="34" charset="0"/>
              <a:buChar char="•"/>
            </a:pPr>
            <a:r>
              <a:rPr lang="en-GB" dirty="0"/>
              <a:t>Stimulate change and investment in the provision of services and support to young people</a:t>
            </a:r>
          </a:p>
          <a:p>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4</a:t>
            </a:fld>
            <a:endParaRPr lang="en-GB" dirty="0"/>
          </a:p>
        </p:txBody>
      </p:sp>
    </p:spTree>
    <p:extLst>
      <p:ext uri="{BB962C8B-B14F-4D97-AF65-F5344CB8AC3E}">
        <p14:creationId xmlns:p14="http://schemas.microsoft.com/office/powerpoint/2010/main" val="20728329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We are aware that in</a:t>
            </a:r>
            <a:r>
              <a:rPr lang="en-GB" baseline="0" dirty="0" smtClean="0"/>
              <a:t> our findings </a:t>
            </a:r>
            <a:r>
              <a:rPr lang="en-GB" dirty="0" smtClean="0"/>
              <a:t>young people were saying</a:t>
            </a:r>
            <a:r>
              <a:rPr lang="en-GB" baseline="0" dirty="0" smtClean="0"/>
              <a:t> that there is differences across locations, however when we presented the findings to our volunteers they contradicted this saying that they feel things are just as bad in the country as in </a:t>
            </a:r>
            <a:r>
              <a:rPr lang="en-GB" baseline="0" dirty="0" err="1" smtClean="0"/>
              <a:t>Lerwick</a:t>
            </a:r>
            <a:r>
              <a:rPr lang="en-GB" baseline="0" dirty="0" smtClean="0"/>
              <a:t>, and wanted to flag this fact to anyone reading our findings.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 The statements in this presentation are the opinions of the respondents that took part and we are aware that some of the information is the opinions of young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Our volunteers felt the need to highlight that the use of language towards substance use is the language used by participants is not the current recognised terms. While we want to maintain the exact quotes and views of young people we know this may be perceived as discriminatory.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40</a:t>
            </a:fld>
            <a:endParaRPr lang="en-GB" dirty="0"/>
          </a:p>
        </p:txBody>
      </p:sp>
    </p:spTree>
    <p:extLst>
      <p:ext uri="{BB962C8B-B14F-4D97-AF65-F5344CB8AC3E}">
        <p14:creationId xmlns:p14="http://schemas.microsoft.com/office/powerpoint/2010/main" val="20282816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509996-2866-43D4-8463-CF13F1AEEC16}" type="slidenum">
              <a:rPr lang="en-GB" smtClean="0"/>
              <a:t>41</a:t>
            </a:fld>
            <a:endParaRPr lang="en-GB" dirty="0"/>
          </a:p>
        </p:txBody>
      </p:sp>
    </p:spTree>
    <p:extLst>
      <p:ext uri="{BB962C8B-B14F-4D97-AF65-F5344CB8AC3E}">
        <p14:creationId xmlns:p14="http://schemas.microsoft.com/office/powerpoint/2010/main" val="28800080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alcohol</a:t>
            </a:r>
            <a:r>
              <a:rPr lang="en-GB" baseline="0" dirty="0" smtClean="0"/>
              <a:t> and other drugs peer research findings were shared with y</a:t>
            </a:r>
            <a:r>
              <a:rPr lang="en-GB" dirty="0" smtClean="0"/>
              <a:t>oung</a:t>
            </a:r>
            <a:r>
              <a:rPr lang="en-GB" baseline="0" dirty="0" smtClean="0"/>
              <a:t> people who took part in the survey, focus groups and interviews before we shared it with the wider community. This is how they felt.</a:t>
            </a:r>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42</a:t>
            </a:fld>
            <a:endParaRPr lang="en-GB" dirty="0"/>
          </a:p>
        </p:txBody>
      </p:sp>
    </p:spTree>
    <p:extLst>
      <p:ext uri="{BB962C8B-B14F-4D97-AF65-F5344CB8AC3E}">
        <p14:creationId xmlns:p14="http://schemas.microsoft.com/office/powerpoint/2010/main" val="22205322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asked young</a:t>
            </a:r>
            <a:r>
              <a:rPr lang="en-GB" baseline="0" dirty="0" smtClean="0"/>
              <a:t> people</a:t>
            </a:r>
            <a:r>
              <a:rPr lang="en-GB" dirty="0" smtClean="0"/>
              <a:t> what does the presentation say to you and the </a:t>
            </a:r>
            <a:r>
              <a:rPr lang="en-GB" baseline="0" dirty="0" smtClean="0"/>
              <a:t>top three responses are on the slide. </a:t>
            </a:r>
          </a:p>
          <a:p>
            <a:endParaRPr lang="en-GB" baseline="0" dirty="0" smtClean="0"/>
          </a:p>
          <a:p>
            <a:r>
              <a:rPr lang="en-GB" baseline="0" dirty="0" smtClean="0"/>
              <a:t>They also said:</a:t>
            </a:r>
          </a:p>
          <a:p>
            <a:pPr marL="171450" indent="-171450">
              <a:buFont typeface="Arial" panose="020B0604020202020204" pitchFamily="34" charset="0"/>
              <a:buChar char="•"/>
            </a:pPr>
            <a:r>
              <a:rPr lang="en-GB" baseline="0" dirty="0" smtClean="0"/>
              <a:t>Its surprising how many young people use drugs to cope</a:t>
            </a:r>
          </a:p>
          <a:p>
            <a:pPr marL="171450" indent="-171450">
              <a:buFont typeface="Arial" panose="020B0604020202020204" pitchFamily="34" charset="0"/>
              <a:buChar char="•"/>
            </a:pPr>
            <a:r>
              <a:rPr lang="en-GB" baseline="0" dirty="0" smtClean="0"/>
              <a:t>Young folk are more aware of the drugs / alcohol issue than I thought – It’s a big issue</a:t>
            </a:r>
          </a:p>
          <a:p>
            <a:pPr marL="171450" indent="-171450">
              <a:buFont typeface="Arial" panose="020B0604020202020204" pitchFamily="34" charset="0"/>
              <a:buChar char="•"/>
            </a:pPr>
            <a:r>
              <a:rPr lang="en-GB" baseline="0" dirty="0" smtClean="0"/>
              <a:t>I can understand how youth feel about an important issue in cultural Shetland</a:t>
            </a:r>
          </a:p>
          <a:p>
            <a:pPr marL="171450" indent="-171450">
              <a:buFont typeface="Arial" panose="020B0604020202020204" pitchFamily="34" charset="0"/>
              <a:buChar char="•"/>
            </a:pPr>
            <a:r>
              <a:rPr lang="en-GB" baseline="0" dirty="0" smtClean="0"/>
              <a:t>That young people really care about challenging stigmas in Shetland</a:t>
            </a:r>
          </a:p>
          <a:p>
            <a:pPr marL="171450" indent="-171450">
              <a:buFont typeface="Arial" panose="020B0604020202020204" pitchFamily="34" charset="0"/>
              <a:buChar char="•"/>
            </a:pPr>
            <a:r>
              <a:rPr lang="en-GB" baseline="0" dirty="0" smtClean="0"/>
              <a:t>Young people are being listened to</a:t>
            </a:r>
          </a:p>
          <a:p>
            <a:pPr marL="171450" indent="-171450">
              <a:buFont typeface="Arial" panose="020B0604020202020204" pitchFamily="34" charset="0"/>
              <a:buChar char="•"/>
            </a:pPr>
            <a:r>
              <a:rPr lang="en-GB" baseline="0" dirty="0" smtClean="0"/>
              <a:t>Drug and alcohol culture in Shetland is worse than in Scotland</a:t>
            </a:r>
          </a:p>
          <a:p>
            <a:pPr marL="171450" indent="-171450">
              <a:buFont typeface="Arial" panose="020B0604020202020204" pitchFamily="34" charset="0"/>
              <a:buChar char="•"/>
            </a:pPr>
            <a:r>
              <a:rPr lang="en-GB" baseline="0" dirty="0" smtClean="0"/>
              <a:t>Drug and alcohol culture is bad in Shetland </a:t>
            </a:r>
          </a:p>
          <a:p>
            <a:pPr marL="171450" indent="-171450">
              <a:buFont typeface="Arial" panose="020B0604020202020204" pitchFamily="34" charset="0"/>
              <a:buChar char="•"/>
            </a:pPr>
            <a:r>
              <a:rPr lang="en-GB" baseline="0" dirty="0" smtClean="0"/>
              <a:t>It shows the extent of young people being aware how big the culture is </a:t>
            </a:r>
          </a:p>
          <a:p>
            <a:pPr marL="171450" indent="-171450">
              <a:buFont typeface="Arial" panose="020B0604020202020204" pitchFamily="34" charset="0"/>
              <a:buChar char="•"/>
            </a:pPr>
            <a:r>
              <a:rPr lang="en-GB" baseline="0" dirty="0" smtClean="0"/>
              <a:t>Says to me things have moved forward from young persons perspective, but not the wider community. They seem far more informed on the topic than it used to be, in a positive way</a:t>
            </a:r>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43</a:t>
            </a:fld>
            <a:endParaRPr lang="en-GB" dirty="0"/>
          </a:p>
        </p:txBody>
      </p:sp>
    </p:spTree>
    <p:extLst>
      <p:ext uri="{BB962C8B-B14F-4D97-AF65-F5344CB8AC3E}">
        <p14:creationId xmlns:p14="http://schemas.microsoft.com/office/powerpoint/2010/main" val="34513723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top four responses to this question are listed above and young people also said:</a:t>
            </a:r>
          </a:p>
          <a:p>
            <a:pPr marL="171450" indent="-171450">
              <a:buFont typeface="Arial" panose="020B0604020202020204" pitchFamily="34" charset="0"/>
              <a:buChar char="•"/>
            </a:pPr>
            <a:r>
              <a:rPr lang="en-GB" baseline="0" dirty="0" smtClean="0"/>
              <a:t>More needs to be done</a:t>
            </a:r>
          </a:p>
          <a:p>
            <a:pPr marL="171450" indent="-171450">
              <a:buFont typeface="Arial" panose="020B0604020202020204" pitchFamily="34" charset="0"/>
              <a:buChar char="•"/>
            </a:pPr>
            <a:r>
              <a:rPr lang="en-GB" baseline="0" dirty="0" smtClean="0"/>
              <a:t>Stigmas need to be changed as the young people clearly see the issue</a:t>
            </a:r>
          </a:p>
          <a:p>
            <a:pPr marL="171450" indent="-171450">
              <a:buFont typeface="Arial" panose="020B0604020202020204" pitchFamily="34" charset="0"/>
              <a:buChar char="•"/>
            </a:pPr>
            <a:r>
              <a:rPr lang="en-GB" baseline="0" dirty="0" smtClean="0"/>
              <a:t>Wider support is needed</a:t>
            </a:r>
          </a:p>
          <a:p>
            <a:pPr marL="171450" indent="-171450">
              <a:buFont typeface="Arial" panose="020B0604020202020204" pitchFamily="34" charset="0"/>
              <a:buChar char="•"/>
            </a:pPr>
            <a:r>
              <a:rPr lang="en-GB" baseline="0" dirty="0" smtClean="0"/>
              <a:t>Peer pressure is a big thing</a:t>
            </a:r>
          </a:p>
          <a:p>
            <a:pPr marL="171450" indent="-171450">
              <a:buFont typeface="Arial" panose="020B0604020202020204" pitchFamily="34" charset="0"/>
              <a:buChar char="•"/>
            </a:pPr>
            <a:r>
              <a:rPr lang="en-GB" baseline="0" dirty="0" smtClean="0"/>
              <a:t>Fear mongering does not work</a:t>
            </a:r>
          </a:p>
          <a:p>
            <a:pPr marL="171450" indent="-171450">
              <a:buFont typeface="Arial" panose="020B0604020202020204" pitchFamily="34" charset="0"/>
              <a:buChar char="•"/>
            </a:pPr>
            <a:r>
              <a:rPr lang="en-GB" baseline="0" dirty="0" smtClean="0"/>
              <a:t>It’s a community problem not just young people</a:t>
            </a:r>
          </a:p>
          <a:p>
            <a:pPr marL="171450" indent="-171450">
              <a:buFont typeface="Arial" panose="020B0604020202020204" pitchFamily="34" charset="0"/>
              <a:buChar char="•"/>
            </a:pPr>
            <a:r>
              <a:rPr lang="en-GB" baseline="0" dirty="0" smtClean="0"/>
              <a:t>I have the power to make change that I did not know I had</a:t>
            </a:r>
          </a:p>
          <a:p>
            <a:pPr marL="171450" indent="-171450">
              <a:buFont typeface="Arial" panose="020B0604020202020204" pitchFamily="34" charset="0"/>
              <a:buChar char="•"/>
            </a:pPr>
            <a:r>
              <a:rPr lang="en-GB" baseline="0" dirty="0" smtClean="0"/>
              <a:t>The widespread use </a:t>
            </a:r>
          </a:p>
          <a:p>
            <a:pPr marL="171450" indent="-171450">
              <a:buFont typeface="Arial" panose="020B0604020202020204" pitchFamily="34" charset="0"/>
              <a:buChar char="•"/>
            </a:pPr>
            <a:r>
              <a:rPr lang="en-GB" baseline="0" dirty="0" smtClean="0"/>
              <a:t>Drug culture in Shetland is incredibly severe and worsening the more it’s left unaddressed, making all the more important and powerful to hear the voices of young people about the peer pressure from others and the example adults are in such a directive </a:t>
            </a:r>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44</a:t>
            </a:fld>
            <a:endParaRPr lang="en-GB" dirty="0"/>
          </a:p>
        </p:txBody>
      </p:sp>
    </p:spTree>
    <p:extLst>
      <p:ext uri="{BB962C8B-B14F-4D97-AF65-F5344CB8AC3E}">
        <p14:creationId xmlns:p14="http://schemas.microsoft.com/office/powerpoint/2010/main" val="1556481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While</a:t>
            </a:r>
            <a:r>
              <a:rPr lang="en-GB" baseline="0" dirty="0" smtClean="0"/>
              <a:t> we were already having our purpose for starting our project confirmed through our work these stats backed up the need for our work. Its great that the census can confirm what young people are doing, however our work was looking more at our culture, how it influences and impacts our young people and why young people choose to use alcohol and other drugs.</a:t>
            </a:r>
          </a:p>
          <a:p>
            <a:endParaRPr lang="en-GB" baseline="0" dirty="0" smtClean="0"/>
          </a:p>
          <a:p>
            <a:endParaRPr lang="en-GB" baseline="0" dirty="0" smtClean="0"/>
          </a:p>
          <a:p>
            <a:r>
              <a:rPr lang="en-GB" baseline="0" dirty="0" smtClean="0"/>
              <a:t>*ADD LINK TO CENSUS*</a:t>
            </a:r>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5</a:t>
            </a:fld>
            <a:endParaRPr lang="en-GB" dirty="0"/>
          </a:p>
        </p:txBody>
      </p:sp>
    </p:spTree>
    <p:extLst>
      <p:ext uri="{BB962C8B-B14F-4D97-AF65-F5344CB8AC3E}">
        <p14:creationId xmlns:p14="http://schemas.microsoft.com/office/powerpoint/2010/main" val="3993153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509996-2866-43D4-8463-CF13F1AEEC16}" type="slidenum">
              <a:rPr lang="en-GB" smtClean="0"/>
              <a:t>6</a:t>
            </a:fld>
            <a:endParaRPr lang="en-GB" dirty="0"/>
          </a:p>
        </p:txBody>
      </p:sp>
    </p:spTree>
    <p:extLst>
      <p:ext uri="{BB962C8B-B14F-4D97-AF65-F5344CB8AC3E}">
        <p14:creationId xmlns:p14="http://schemas.microsoft.com/office/powerpoint/2010/main" val="2064693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509996-2866-43D4-8463-CF13F1AEEC16}" type="slidenum">
              <a:rPr lang="en-GB" smtClean="0"/>
              <a:t>7</a:t>
            </a:fld>
            <a:endParaRPr lang="en-GB" dirty="0"/>
          </a:p>
        </p:txBody>
      </p:sp>
    </p:spTree>
    <p:extLst>
      <p:ext uri="{BB962C8B-B14F-4D97-AF65-F5344CB8AC3E}">
        <p14:creationId xmlns:p14="http://schemas.microsoft.com/office/powerpoint/2010/main" val="53801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 number 2 was</a:t>
            </a:r>
            <a:r>
              <a:rPr lang="en-GB" baseline="0" dirty="0" smtClean="0"/>
              <a:t> our most popular image chosen by respondents. Image 3 was the next most likely image to be chosen </a:t>
            </a:r>
          </a:p>
          <a:p>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8</a:t>
            </a:fld>
            <a:endParaRPr lang="en-GB" dirty="0"/>
          </a:p>
        </p:txBody>
      </p:sp>
    </p:spTree>
    <p:extLst>
      <p:ext uri="{BB962C8B-B14F-4D97-AF65-F5344CB8AC3E}">
        <p14:creationId xmlns:p14="http://schemas.microsoft.com/office/powerpoint/2010/main" val="3671348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moon and sun image, the first image option in the survey was chosen by 16% of respondents, this image seemed to be associated with night time use, the normality or frequency of use that young people experience and the hidden away aspects of alcohol and other drug culture. Respondents had a generally neutral or balanced response to this image. </a:t>
            </a:r>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9</a:t>
            </a:fld>
            <a:endParaRPr lang="en-GB" dirty="0"/>
          </a:p>
        </p:txBody>
      </p:sp>
    </p:spTree>
    <p:extLst>
      <p:ext uri="{BB962C8B-B14F-4D97-AF65-F5344CB8AC3E}">
        <p14:creationId xmlns:p14="http://schemas.microsoft.com/office/powerpoint/2010/main" val="2392189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49033F1-BB91-4303-90D6-D5474DDC3769}" type="datetimeFigureOut">
              <a:rPr lang="en-GB" smtClean="0"/>
              <a:t>24/09/2023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4F6922B-0F51-4730-BCEA-F3968C257960}" type="slidenum">
              <a:rPr lang="en-GB" smtClean="0"/>
              <a:t>‹#›</a:t>
            </a:fld>
            <a:endParaRPr lang="en-GB" dirty="0"/>
          </a:p>
        </p:txBody>
      </p:sp>
    </p:spTree>
    <p:extLst>
      <p:ext uri="{BB962C8B-B14F-4D97-AF65-F5344CB8AC3E}">
        <p14:creationId xmlns:p14="http://schemas.microsoft.com/office/powerpoint/2010/main" val="164918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FB507A-65FA-4BD1-897D-7A5C00ADE0AC}" type="datetimeFigureOut">
              <a:rPr lang="en-GB" smtClean="0"/>
              <a:t>24/09/2023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09EBC87-085C-4176-BB00-E7FD89B6658D}" type="slidenum">
              <a:rPr lang="en-GB" smtClean="0"/>
              <a:t>‹#›</a:t>
            </a:fld>
            <a:endParaRPr lang="en-GB" dirty="0"/>
          </a:p>
        </p:txBody>
      </p:sp>
    </p:spTree>
    <p:extLst>
      <p:ext uri="{BB962C8B-B14F-4D97-AF65-F5344CB8AC3E}">
        <p14:creationId xmlns:p14="http://schemas.microsoft.com/office/powerpoint/2010/main" val="2437783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FB507A-65FA-4BD1-897D-7A5C00ADE0AC}" type="datetimeFigureOut">
              <a:rPr lang="en-GB" smtClean="0"/>
              <a:t>24/09/2023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09EBC87-085C-4176-BB00-E7FD89B6658D}" type="slidenum">
              <a:rPr lang="en-GB" smtClean="0"/>
              <a:t>‹#›</a:t>
            </a:fld>
            <a:endParaRPr lang="en-GB" dirty="0"/>
          </a:p>
        </p:txBody>
      </p:sp>
    </p:spTree>
    <p:extLst>
      <p:ext uri="{BB962C8B-B14F-4D97-AF65-F5344CB8AC3E}">
        <p14:creationId xmlns:p14="http://schemas.microsoft.com/office/powerpoint/2010/main" val="196838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Rectangle 9"/>
          <p:cNvSpPr/>
          <p:nvPr userDrawn="1"/>
        </p:nvSpPr>
        <p:spPr>
          <a:xfrm>
            <a:off x="0" y="4224270"/>
            <a:ext cx="12192000" cy="263373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838200" y="4551097"/>
            <a:ext cx="10515600" cy="1980076"/>
          </a:xfrm>
        </p:spPr>
        <p:txBody>
          <a:bodyPr anchor="ctr"/>
          <a:lstStyle>
            <a:lvl1pPr algn="ctr">
              <a:defRPr sz="6000">
                <a:solidFill>
                  <a:schemeClr val="bg1"/>
                </a:solidFill>
              </a:defRPr>
            </a:lvl1pPr>
          </a:lstStyle>
          <a:p>
            <a:r>
              <a:rPr lang="en-US"/>
              <a:t>Click to edit Master title style</a:t>
            </a:r>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364" y="277438"/>
            <a:ext cx="6249272" cy="3620005"/>
          </a:xfrm>
          <a:prstGeom prst="rect">
            <a:avLst/>
          </a:prstGeom>
        </p:spPr>
      </p:pic>
    </p:spTree>
    <p:extLst>
      <p:ext uri="{BB962C8B-B14F-4D97-AF65-F5344CB8AC3E}">
        <p14:creationId xmlns:p14="http://schemas.microsoft.com/office/powerpoint/2010/main" val="2620667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9033F1-BB91-4303-90D6-D5474DDC3769}" type="datetimeFigureOut">
              <a:rPr lang="en-GB" smtClean="0"/>
              <a:t>24/09/2023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4F6922B-0F51-4730-BCEA-F3968C257960}" type="slidenum">
              <a:rPr lang="en-GB" smtClean="0"/>
              <a:t>‹#›</a:t>
            </a:fld>
            <a:endParaRPr lang="en-GB" dirty="0"/>
          </a:p>
        </p:txBody>
      </p:sp>
      <p:sp>
        <p:nvSpPr>
          <p:cNvPr id="7" name="Rectangle 6">
            <a:extLst>
              <a:ext uri="{FF2B5EF4-FFF2-40B4-BE49-F238E27FC236}">
                <a16:creationId xmlns:a16="http://schemas.microsoft.com/office/drawing/2014/main" id="{D97F0197-CF56-7202-F722-DFAF128A278F}"/>
              </a:ext>
            </a:extLst>
          </p:cNvPr>
          <p:cNvSpPr/>
          <p:nvPr userDrawn="1"/>
        </p:nvSpPr>
        <p:spPr>
          <a:xfrm>
            <a:off x="0" y="0"/>
            <a:ext cx="12192000" cy="1604211"/>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Tree>
    <p:extLst>
      <p:ext uri="{BB962C8B-B14F-4D97-AF65-F5344CB8AC3E}">
        <p14:creationId xmlns:p14="http://schemas.microsoft.com/office/powerpoint/2010/main" val="1331427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1FB507A-65FA-4BD1-897D-7A5C00ADE0AC}" type="datetimeFigureOut">
              <a:rPr lang="en-GB" smtClean="0"/>
              <a:t>24/09/2023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09EBC87-085C-4176-BB00-E7FD89B6658D}" type="slidenum">
              <a:rPr lang="en-GB" smtClean="0"/>
              <a:t>‹#›</a:t>
            </a:fld>
            <a:endParaRPr lang="en-GB" dirty="0"/>
          </a:p>
        </p:txBody>
      </p:sp>
      <p:sp>
        <p:nvSpPr>
          <p:cNvPr id="7" name="Rectangle 6">
            <a:extLst>
              <a:ext uri="{FF2B5EF4-FFF2-40B4-BE49-F238E27FC236}">
                <a16:creationId xmlns:a16="http://schemas.microsoft.com/office/drawing/2014/main" id="{78EAE7C3-4CAF-44DA-B15B-8D0275AE8E77}"/>
              </a:ext>
            </a:extLst>
          </p:cNvPr>
          <p:cNvSpPr/>
          <p:nvPr userDrawn="1"/>
        </p:nvSpPr>
        <p:spPr>
          <a:xfrm>
            <a:off x="0" y="0"/>
            <a:ext cx="2021305" cy="685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pic>
        <p:nvPicPr>
          <p:cNvPr id="8" name="Picture 7">
            <a:extLst>
              <a:ext uri="{FF2B5EF4-FFF2-40B4-BE49-F238E27FC236}">
                <a16:creationId xmlns:a16="http://schemas.microsoft.com/office/drawing/2014/main" id="{D9A20554-4871-0549-318A-B9F06C7B09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23683" y="221292"/>
            <a:ext cx="3204322" cy="1856162"/>
          </a:xfrm>
          <a:prstGeom prst="rect">
            <a:avLst/>
          </a:prstGeom>
        </p:spPr>
      </p:pic>
    </p:spTree>
    <p:extLst>
      <p:ext uri="{BB962C8B-B14F-4D97-AF65-F5344CB8AC3E}">
        <p14:creationId xmlns:p14="http://schemas.microsoft.com/office/powerpoint/2010/main" val="1419457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FB507A-65FA-4BD1-897D-7A5C00ADE0AC}" type="datetimeFigureOut">
              <a:rPr lang="en-GB" smtClean="0"/>
              <a:t>24/09/2023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09EBC87-085C-4176-BB00-E7FD89B6658D}" type="slidenum">
              <a:rPr lang="en-GB" smtClean="0"/>
              <a:t>‹#›</a:t>
            </a:fld>
            <a:endParaRPr lang="en-GB" dirty="0"/>
          </a:p>
        </p:txBody>
      </p:sp>
      <p:sp>
        <p:nvSpPr>
          <p:cNvPr id="8" name="Rectangle 7">
            <a:extLst>
              <a:ext uri="{FF2B5EF4-FFF2-40B4-BE49-F238E27FC236}">
                <a16:creationId xmlns:a16="http://schemas.microsoft.com/office/drawing/2014/main" id="{17669711-6CA2-5464-16B7-BB7E2BC6B67D}"/>
              </a:ext>
            </a:extLst>
          </p:cNvPr>
          <p:cNvSpPr/>
          <p:nvPr userDrawn="1"/>
        </p:nvSpPr>
        <p:spPr>
          <a:xfrm>
            <a:off x="0" y="0"/>
            <a:ext cx="12192000" cy="1604211"/>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Tree>
    <p:extLst>
      <p:ext uri="{BB962C8B-B14F-4D97-AF65-F5344CB8AC3E}">
        <p14:creationId xmlns:p14="http://schemas.microsoft.com/office/powerpoint/2010/main" val="3566034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FB507A-65FA-4BD1-897D-7A5C00ADE0AC}" type="datetimeFigureOut">
              <a:rPr lang="en-GB" smtClean="0"/>
              <a:t>24/09/2023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09EBC87-085C-4176-BB00-E7FD89B6658D}" type="slidenum">
              <a:rPr lang="en-GB" smtClean="0"/>
              <a:t>‹#›</a:t>
            </a:fld>
            <a:endParaRPr lang="en-GB" dirty="0"/>
          </a:p>
        </p:txBody>
      </p:sp>
      <p:sp>
        <p:nvSpPr>
          <p:cNvPr id="10" name="Rectangle 9">
            <a:extLst>
              <a:ext uri="{FF2B5EF4-FFF2-40B4-BE49-F238E27FC236}">
                <a16:creationId xmlns:a16="http://schemas.microsoft.com/office/drawing/2014/main" id="{D4360DB1-1CC5-423E-A73E-CD06F22746CE}"/>
              </a:ext>
            </a:extLst>
          </p:cNvPr>
          <p:cNvSpPr/>
          <p:nvPr userDrawn="1"/>
        </p:nvSpPr>
        <p:spPr>
          <a:xfrm>
            <a:off x="0" y="0"/>
            <a:ext cx="12192000" cy="1604211"/>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Tree>
    <p:extLst>
      <p:ext uri="{BB962C8B-B14F-4D97-AF65-F5344CB8AC3E}">
        <p14:creationId xmlns:p14="http://schemas.microsoft.com/office/powerpoint/2010/main" val="160126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1FB507A-65FA-4BD1-897D-7A5C00ADE0AC}" type="datetimeFigureOut">
              <a:rPr lang="en-GB" smtClean="0"/>
              <a:t>24/09/2023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09EBC87-085C-4176-BB00-E7FD89B6658D}" type="slidenum">
              <a:rPr lang="en-GB" smtClean="0"/>
              <a:t>‹#›</a:t>
            </a:fld>
            <a:endParaRPr lang="en-GB" dirty="0"/>
          </a:p>
        </p:txBody>
      </p:sp>
    </p:spTree>
    <p:extLst>
      <p:ext uri="{BB962C8B-B14F-4D97-AF65-F5344CB8AC3E}">
        <p14:creationId xmlns:p14="http://schemas.microsoft.com/office/powerpoint/2010/main" val="24145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FB507A-65FA-4BD1-897D-7A5C00ADE0AC}" type="datetimeFigureOut">
              <a:rPr lang="en-GB" smtClean="0"/>
              <a:t>24/09/2023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09EBC87-085C-4176-BB00-E7FD89B6658D}" type="slidenum">
              <a:rPr lang="en-GB" smtClean="0"/>
              <a:t>‹#›</a:t>
            </a:fld>
            <a:endParaRPr lang="en-GB" dirty="0"/>
          </a:p>
        </p:txBody>
      </p:sp>
    </p:spTree>
    <p:extLst>
      <p:ext uri="{BB962C8B-B14F-4D97-AF65-F5344CB8AC3E}">
        <p14:creationId xmlns:p14="http://schemas.microsoft.com/office/powerpoint/2010/main" val="4059942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1FB507A-65FA-4BD1-897D-7A5C00ADE0AC}" type="datetimeFigureOut">
              <a:rPr lang="en-GB" smtClean="0"/>
              <a:t>24/09/2023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09EBC87-085C-4176-BB00-E7FD89B6658D}" type="slidenum">
              <a:rPr lang="en-GB" smtClean="0"/>
              <a:t>‹#›</a:t>
            </a:fld>
            <a:endParaRPr lang="en-GB" dirty="0"/>
          </a:p>
        </p:txBody>
      </p:sp>
    </p:spTree>
    <p:extLst>
      <p:ext uri="{BB962C8B-B14F-4D97-AF65-F5344CB8AC3E}">
        <p14:creationId xmlns:p14="http://schemas.microsoft.com/office/powerpoint/2010/main" val="254873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49033F1-BB91-4303-90D6-D5474DDC3769}" type="datetimeFigureOut">
              <a:rPr lang="en-GB" smtClean="0"/>
              <a:t>24/09/2023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4F6922B-0F51-4730-BCEA-F3968C257960}" type="slidenum">
              <a:rPr lang="en-GB" smtClean="0"/>
              <a:t>‹#›</a:t>
            </a:fld>
            <a:endParaRPr lang="en-GB" dirty="0"/>
          </a:p>
        </p:txBody>
      </p:sp>
      <p:sp>
        <p:nvSpPr>
          <p:cNvPr id="8" name="Rectangle 7"/>
          <p:cNvSpPr/>
          <p:nvPr userDrawn="1"/>
        </p:nvSpPr>
        <p:spPr>
          <a:xfrm>
            <a:off x="0" y="0"/>
            <a:ext cx="5087155" cy="685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Tree>
    <p:extLst>
      <p:ext uri="{BB962C8B-B14F-4D97-AF65-F5344CB8AC3E}">
        <p14:creationId xmlns:p14="http://schemas.microsoft.com/office/powerpoint/2010/main" val="1667725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9033F1-BB91-4303-90D6-D5474DDC3769}" type="datetimeFigureOut">
              <a:rPr lang="en-GB" smtClean="0"/>
              <a:t>24/09/2023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F6922B-0F51-4730-BCEA-F3968C257960}" type="slidenum">
              <a:rPr lang="en-GB" smtClean="0"/>
              <a:t>‹#›</a:t>
            </a:fld>
            <a:endParaRPr lang="en-GB" dirty="0"/>
          </a:p>
        </p:txBody>
      </p:sp>
    </p:spTree>
    <p:extLst>
      <p:ext uri="{BB962C8B-B14F-4D97-AF65-F5344CB8AC3E}">
        <p14:creationId xmlns:p14="http://schemas.microsoft.com/office/powerpoint/2010/main" val="58734405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cid:e51dc8c0-20aa-447d-a98c-425a2967facb@shetland.gov.u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www.crew.scot/"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7C01B-5463-E745-35F8-7B7BFCE8F616}"/>
              </a:ext>
            </a:extLst>
          </p:cNvPr>
          <p:cNvSpPr>
            <a:spLocks noGrp="1"/>
          </p:cNvSpPr>
          <p:nvPr>
            <p:ph type="ctrTitle"/>
          </p:nvPr>
        </p:nvSpPr>
        <p:spPr/>
        <p:txBody>
          <a:bodyPr/>
          <a:lstStyle/>
          <a:p>
            <a:r>
              <a:rPr lang="en-GB" dirty="0"/>
              <a:t>Alcohol and other drugs</a:t>
            </a:r>
          </a:p>
        </p:txBody>
      </p:sp>
    </p:spTree>
    <p:extLst>
      <p:ext uri="{BB962C8B-B14F-4D97-AF65-F5344CB8AC3E}">
        <p14:creationId xmlns:p14="http://schemas.microsoft.com/office/powerpoint/2010/main" val="2692910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3372" y="0"/>
            <a:ext cx="7071525" cy="6668429"/>
          </a:xfrm>
        </p:spPr>
        <p:txBody>
          <a:bodyPr>
            <a:noAutofit/>
          </a:bodyPr>
          <a:lstStyle/>
          <a:p>
            <a:r>
              <a:rPr lang="en-GB" sz="2000" dirty="0" smtClean="0"/>
              <a:t>“I think because its become so secretive and they just talk amongst themselves and its all new and different to them it seems fun, and it does when I was young it was fun but as I get older u realised this is just a no no. In moderation for sure” </a:t>
            </a:r>
          </a:p>
          <a:p>
            <a:r>
              <a:rPr lang="en-GB" sz="2000" dirty="0" smtClean="0"/>
              <a:t>“Drug testing might reduce use for a bit but it would make people more secretive.”</a:t>
            </a:r>
            <a:r>
              <a:rPr lang="en-GB" sz="2000" dirty="0"/>
              <a:t> </a:t>
            </a:r>
            <a:r>
              <a:rPr lang="en-GB" sz="2000" dirty="0" smtClean="0"/>
              <a:t>“its constant, the thing is everybody's conversations is, what are you doing at the weekend?”</a:t>
            </a:r>
          </a:p>
          <a:p>
            <a:r>
              <a:rPr lang="en-GB" sz="2000" dirty="0" smtClean="0"/>
              <a:t>“A lot of people rely on alcohol, more than you think”</a:t>
            </a:r>
          </a:p>
          <a:p>
            <a:r>
              <a:rPr lang="en-GB" sz="2000" dirty="0" smtClean="0"/>
              <a:t> “You need affordable activities and stuff for people to go out and do like you can have lifeboats day.” </a:t>
            </a:r>
          </a:p>
          <a:p>
            <a:r>
              <a:rPr lang="en-GB" sz="2000" dirty="0" smtClean="0"/>
              <a:t>“Not necessarily like, actual peer pressure of people pressuring you, being like, oh should do this, but more peer pressure of everyone else is doing it.” </a:t>
            </a:r>
          </a:p>
          <a:p>
            <a:r>
              <a:rPr lang="en-GB" sz="2000" dirty="0" smtClean="0"/>
              <a:t>“That comes in the boredom side of it. If there was more stuff to do for more people interests, that would be helpful, but then I guess, as well, it’s reminding people that you can’t actually socialise with your friends without having a drink or taking drugs or whatever.” </a:t>
            </a:r>
          </a:p>
          <a:p>
            <a:r>
              <a:rPr lang="en-GB" sz="2000" dirty="0" smtClean="0"/>
              <a:t>“I say recreational use I think its totally fine. I don’t think it’s a bad thing for people to drink at a young age. In general, I did it and I turned out okay, I guess.”</a:t>
            </a:r>
          </a:p>
          <a:p>
            <a:endParaRPr lang="en-GB" sz="1400" dirty="0" smtClean="0"/>
          </a:p>
          <a:p>
            <a:endParaRPr lang="en-GB" sz="1400" dirty="0" smtClean="0"/>
          </a:p>
          <a:p>
            <a:endParaRPr lang="en-GB" sz="1400" dirty="0" smtClean="0"/>
          </a:p>
          <a:p>
            <a:endParaRPr lang="en-GB" sz="1400" dirty="0"/>
          </a:p>
          <a:p>
            <a:endParaRPr lang="en-GB" sz="1400" dirty="0" smtClean="0"/>
          </a:p>
          <a:p>
            <a:endParaRPr lang="en-GB" sz="1400" dirty="0"/>
          </a:p>
          <a:p>
            <a:endParaRPr lang="en-GB" sz="1400" dirty="0" smtClean="0"/>
          </a:p>
          <a:p>
            <a:endParaRPr lang="en-GB" sz="1400" dirty="0" smtClean="0"/>
          </a:p>
          <a:p>
            <a:endParaRPr lang="en-GB" sz="2800" dirty="0" smtClean="0"/>
          </a:p>
          <a:p>
            <a:endParaRPr lang="en-GB" sz="2800" dirty="0" smtClean="0"/>
          </a:p>
          <a:p>
            <a:endParaRPr lang="en-GB" sz="2800" dirty="0" smtClean="0"/>
          </a:p>
        </p:txBody>
      </p:sp>
      <p:sp>
        <p:nvSpPr>
          <p:cNvPr id="4" name="Text Placeholder 3"/>
          <p:cNvSpPr>
            <a:spLocks noGrp="1"/>
          </p:cNvSpPr>
          <p:nvPr>
            <p:ph type="body" sz="half" idx="2"/>
          </p:nvPr>
        </p:nvSpPr>
        <p:spPr>
          <a:xfrm>
            <a:off x="338320" y="616017"/>
            <a:ext cx="4137427" cy="539015"/>
          </a:xfrm>
          <a:solidFill>
            <a:schemeClr val="accent1">
              <a:lumMod val="40000"/>
              <a:lumOff val="60000"/>
            </a:schemeClr>
          </a:solidFill>
        </p:spPr>
        <p:txBody>
          <a:bodyPr>
            <a:normAutofit/>
          </a:bodyPr>
          <a:lstStyle/>
          <a:p>
            <a:r>
              <a:rPr lang="en-GB" b="1" dirty="0" smtClean="0">
                <a:solidFill>
                  <a:schemeClr val="tx1"/>
                </a:solidFill>
              </a:rPr>
              <a:t>Perception of image 1 and quotes from interviews and focus groups  – </a:t>
            </a:r>
          </a:p>
          <a:p>
            <a:pPr marL="285750" indent="-285750">
              <a:buFontTx/>
              <a:buChar char="-"/>
            </a:pPr>
            <a:endParaRPr lang="en-GB" dirty="0">
              <a:solidFill>
                <a:srgbClr val="FF0000"/>
              </a:solidFill>
            </a:endParaRPr>
          </a:p>
          <a:p>
            <a:endParaRPr lang="en-GB" dirty="0" smtClean="0">
              <a:solidFill>
                <a:srgbClr val="FF0000"/>
              </a:solidFill>
            </a:endParaRPr>
          </a:p>
        </p:txBody>
      </p:sp>
      <p:pic>
        <p:nvPicPr>
          <p:cNvPr id="2" name="Picture 1"/>
          <p:cNvPicPr>
            <a:picLocks noChangeAspect="1"/>
          </p:cNvPicPr>
          <p:nvPr/>
        </p:nvPicPr>
        <p:blipFill>
          <a:blip r:embed="rId3"/>
          <a:stretch>
            <a:fillRect/>
          </a:stretch>
        </p:blipFill>
        <p:spPr>
          <a:xfrm>
            <a:off x="338320" y="2447420"/>
            <a:ext cx="4181707" cy="1981692"/>
          </a:xfrm>
          <a:prstGeom prst="rect">
            <a:avLst/>
          </a:prstGeom>
        </p:spPr>
      </p:pic>
    </p:spTree>
    <p:extLst>
      <p:ext uri="{BB962C8B-B14F-4D97-AF65-F5344CB8AC3E}">
        <p14:creationId xmlns:p14="http://schemas.microsoft.com/office/powerpoint/2010/main" val="1824634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4970" y="1480323"/>
            <a:ext cx="2438400" cy="3714750"/>
          </a:xfrm>
        </p:spPr>
      </p:pic>
      <p:sp>
        <p:nvSpPr>
          <p:cNvPr id="6" name="TextBox 5"/>
          <p:cNvSpPr txBox="1"/>
          <p:nvPr/>
        </p:nvSpPr>
        <p:spPr>
          <a:xfrm>
            <a:off x="4248615" y="97572"/>
            <a:ext cx="7181385" cy="6986528"/>
          </a:xfrm>
          <a:prstGeom prst="rect">
            <a:avLst/>
          </a:prstGeom>
          <a:noFill/>
        </p:spPr>
        <p:txBody>
          <a:bodyPr wrap="square" rtlCol="0">
            <a:spAutoFit/>
          </a:bodyPr>
          <a:lstStyle/>
          <a:p>
            <a:r>
              <a:rPr lang="en-GB" sz="2000" dirty="0" smtClean="0"/>
              <a:t>52 % </a:t>
            </a:r>
            <a:r>
              <a:rPr lang="en-GB" sz="2000" dirty="0"/>
              <a:t>of all respondents picked image </a:t>
            </a:r>
            <a:r>
              <a:rPr lang="en-GB" sz="2000" dirty="0" smtClean="0"/>
              <a:t>number 2 from </a:t>
            </a:r>
            <a:r>
              <a:rPr lang="en-GB" sz="2000" dirty="0"/>
              <a:t>the Survey.</a:t>
            </a:r>
          </a:p>
          <a:p>
            <a:endParaRPr lang="en-GB" sz="2000" dirty="0" smtClean="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Interesting things they </a:t>
            </a:r>
            <a:r>
              <a:rPr lang="en-GB" sz="2000" dirty="0" smtClean="0"/>
              <a:t>said</a:t>
            </a:r>
          </a:p>
          <a:p>
            <a:pPr marL="285750" indent="-285750">
              <a:buFont typeface="Arial" panose="020B0604020202020204" pitchFamily="34" charset="0"/>
              <a:buChar char="•"/>
            </a:pPr>
            <a:r>
              <a:rPr lang="en-GB" sz="2000" dirty="0" smtClean="0"/>
              <a:t>“The person is in need of help” – under 14 years </a:t>
            </a:r>
          </a:p>
          <a:p>
            <a:pPr marL="285750" indent="-285750">
              <a:buFont typeface="Arial" panose="020B0604020202020204" pitchFamily="34" charset="0"/>
              <a:buChar char="•"/>
            </a:pPr>
            <a:r>
              <a:rPr lang="en-US" sz="2000" dirty="0" smtClean="0"/>
              <a:t>“The </a:t>
            </a:r>
            <a:r>
              <a:rPr lang="en-US" sz="2000" dirty="0"/>
              <a:t>snakes that were surrounding the person on the hat show how easy it is for drugs to put you in vulnerable  position in </a:t>
            </a:r>
            <a:r>
              <a:rPr lang="en-US" sz="2000" dirty="0" smtClean="0"/>
              <a:t>life” aged 16 -17 years</a:t>
            </a:r>
          </a:p>
          <a:p>
            <a:pPr marL="285750" indent="-285750">
              <a:buFont typeface="Arial" panose="020B0604020202020204" pitchFamily="34" charset="0"/>
              <a:buChar char="•"/>
            </a:pPr>
            <a:r>
              <a:rPr lang="en-US" sz="2000" dirty="0" smtClean="0"/>
              <a:t>“If </a:t>
            </a:r>
            <a:r>
              <a:rPr lang="en-US" sz="2000" dirty="0"/>
              <a:t>you choose a bad group of people to hang with your like the person in the middle getting pressured by the others </a:t>
            </a:r>
            <a:r>
              <a:rPr lang="en-US" sz="2000" dirty="0" smtClean="0"/>
              <a:t>around” – 14-15 years </a:t>
            </a:r>
          </a:p>
          <a:p>
            <a:pPr marL="285750" indent="-285750">
              <a:buFont typeface="Arial" panose="020B0604020202020204" pitchFamily="34" charset="0"/>
              <a:buChar char="•"/>
            </a:pPr>
            <a:r>
              <a:rPr lang="en-US" sz="2000" dirty="0" smtClean="0"/>
              <a:t>“It looks like someone being pressured by drugs and alcohol” – under 14 years</a:t>
            </a:r>
          </a:p>
          <a:p>
            <a:pPr marL="285750" indent="-285750">
              <a:buFont typeface="Arial" panose="020B0604020202020204" pitchFamily="34" charset="0"/>
              <a:buChar char="•"/>
            </a:pPr>
            <a:r>
              <a:rPr lang="en-US" sz="2000" dirty="0" smtClean="0"/>
              <a:t>“The thing on top of his head is controlling like drugs control people” – under 14 years</a:t>
            </a:r>
          </a:p>
          <a:p>
            <a:pPr marL="285750" indent="-285750">
              <a:buFont typeface="Arial" panose="020B0604020202020204" pitchFamily="34" charset="0"/>
              <a:buChar char="•"/>
            </a:pPr>
            <a:r>
              <a:rPr lang="en-US" sz="2000" dirty="0" smtClean="0"/>
              <a:t>“Person </a:t>
            </a:r>
            <a:r>
              <a:rPr lang="en-US" sz="2000" dirty="0"/>
              <a:t>on hat is surrounded by serpents, just like those who choose not to partake in drinking or drug use </a:t>
            </a:r>
            <a:r>
              <a:rPr lang="en-US" sz="2000" dirty="0" smtClean="0"/>
              <a:t>are” – 21 to 24 </a:t>
            </a:r>
          </a:p>
          <a:p>
            <a:pPr marL="285750" indent="-285750">
              <a:buFont typeface="Arial" panose="020B0604020202020204" pitchFamily="34" charset="0"/>
              <a:buChar char="•"/>
            </a:pPr>
            <a:r>
              <a:rPr lang="en-US" sz="2000" dirty="0" smtClean="0"/>
              <a:t>“It </a:t>
            </a:r>
            <a:r>
              <a:rPr lang="en-US" sz="2000" dirty="0"/>
              <a:t>displays the madness that </a:t>
            </a:r>
            <a:r>
              <a:rPr lang="en-US" sz="2000" dirty="0" smtClean="0"/>
              <a:t>ensues”. – 25 years plus</a:t>
            </a:r>
          </a:p>
          <a:p>
            <a:pPr marL="285750" indent="-285750">
              <a:buFont typeface="Arial" panose="020B0604020202020204" pitchFamily="34" charset="0"/>
              <a:buChar char="•"/>
            </a:pPr>
            <a:r>
              <a:rPr lang="en-US" sz="2000" dirty="0" smtClean="0"/>
              <a:t>“it looks like a young person is being forced to do something” “young people doing drugs now a days are forced to and get addicted.” – under 14 years </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endParaRPr lang="en-GB" sz="1400" dirty="0"/>
          </a:p>
        </p:txBody>
      </p:sp>
    </p:spTree>
    <p:extLst>
      <p:ext uri="{BB962C8B-B14F-4D97-AF65-F5344CB8AC3E}">
        <p14:creationId xmlns:p14="http://schemas.microsoft.com/office/powerpoint/2010/main" val="1677355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74108"/>
            <a:ext cx="3932237" cy="866275"/>
          </a:xfrm>
          <a:solidFill>
            <a:schemeClr val="accent1">
              <a:lumMod val="40000"/>
              <a:lumOff val="60000"/>
            </a:schemeClr>
          </a:solidFill>
        </p:spPr>
        <p:txBody>
          <a:bodyPr>
            <a:normAutofit/>
          </a:bodyPr>
          <a:lstStyle/>
          <a:p>
            <a:r>
              <a:rPr lang="en-GB" sz="1800" b="1" dirty="0">
                <a:solidFill>
                  <a:schemeClr val="tx1"/>
                </a:solidFill>
              </a:rPr>
              <a:t>Perception of </a:t>
            </a:r>
            <a:r>
              <a:rPr lang="en-GB" sz="1800" b="1" dirty="0" smtClean="0">
                <a:solidFill>
                  <a:schemeClr val="tx1"/>
                </a:solidFill>
              </a:rPr>
              <a:t>image 2 and </a:t>
            </a:r>
            <a:r>
              <a:rPr lang="en-GB" sz="1800" b="1" dirty="0">
                <a:solidFill>
                  <a:schemeClr val="tx1"/>
                </a:solidFill>
              </a:rPr>
              <a:t>quotes from interviews and focus </a:t>
            </a:r>
            <a:r>
              <a:rPr lang="en-GB" sz="1800" b="1" dirty="0" smtClean="0">
                <a:solidFill>
                  <a:schemeClr val="tx1"/>
                </a:solidFill>
              </a:rPr>
              <a:t>groups  </a:t>
            </a:r>
            <a:r>
              <a:rPr lang="en-GB" sz="1800" b="1" dirty="0">
                <a:solidFill>
                  <a:schemeClr val="tx1"/>
                </a:solidFill>
              </a:rPr>
              <a:t>– </a:t>
            </a:r>
            <a:r>
              <a:rPr lang="en-GB" sz="1200" dirty="0">
                <a:solidFill>
                  <a:srgbClr val="FF0000"/>
                </a:solidFill>
              </a:rPr>
              <a:t/>
            </a:r>
            <a:br>
              <a:rPr lang="en-GB" sz="1200" dirty="0">
                <a:solidFill>
                  <a:srgbClr val="FF0000"/>
                </a:solidFill>
              </a:rPr>
            </a:br>
            <a:endParaRPr lang="en-GB" sz="1200" dirty="0"/>
          </a:p>
        </p:txBody>
      </p:sp>
      <p:sp>
        <p:nvSpPr>
          <p:cNvPr id="3" name="Content Placeholder 2"/>
          <p:cNvSpPr>
            <a:spLocks noGrp="1"/>
          </p:cNvSpPr>
          <p:nvPr>
            <p:ph idx="1"/>
          </p:nvPr>
        </p:nvSpPr>
        <p:spPr>
          <a:xfrm>
            <a:off x="5261246" y="374108"/>
            <a:ext cx="6172200" cy="5457980"/>
          </a:xfrm>
        </p:spPr>
        <p:txBody>
          <a:bodyPr>
            <a:normAutofit/>
          </a:bodyPr>
          <a:lstStyle/>
          <a:p>
            <a:r>
              <a:rPr lang="en-GB" sz="2000" dirty="0" smtClean="0"/>
              <a:t>“I got involved with the wrong people in Secondary 3, the wrong type of people.”</a:t>
            </a:r>
          </a:p>
          <a:p>
            <a:r>
              <a:rPr lang="en-GB" sz="2000" dirty="0" smtClean="0"/>
              <a:t>“Peer Pressure, because I do think, everybody like you hiv the popular people in school and they're all drinking, there were all drinking at like 14, so you start drinking because that’s whit there doing and your trying so hard to fit in at school because there's this pressure coming fae like every angle that you hiv tae fit in. So you start drinking.”</a:t>
            </a:r>
          </a:p>
          <a:p>
            <a:r>
              <a:rPr lang="en-GB" sz="2000" dirty="0" smtClean="0"/>
              <a:t>“It’s an issue when you personally don’t want to do any kind of drugs or alcohol but all your friends do and you kind of get left out or they just start ignoring you. That’s real.”</a:t>
            </a:r>
          </a:p>
          <a:p>
            <a:r>
              <a:rPr lang="en-GB" sz="2000" dirty="0" smtClean="0"/>
              <a:t>“I think like if people like parents or like so many other people didn’t have such bad views on it then like people wouldn’t struggle so much to get help when they do start getting into a problem.” </a:t>
            </a:r>
          </a:p>
          <a:p>
            <a:endParaRPr lang="en-GB" sz="1900" dirty="0" smtClean="0"/>
          </a:p>
          <a:p>
            <a:endParaRPr lang="en-GB" dirty="0"/>
          </a:p>
        </p:txBody>
      </p:sp>
      <p:pic>
        <p:nvPicPr>
          <p:cNvPr id="4" name="Picture 3"/>
          <p:cNvPicPr>
            <a:picLocks noChangeAspect="1"/>
          </p:cNvPicPr>
          <p:nvPr/>
        </p:nvPicPr>
        <p:blipFill>
          <a:blip r:embed="rId3"/>
          <a:stretch>
            <a:fillRect/>
          </a:stretch>
        </p:blipFill>
        <p:spPr>
          <a:xfrm>
            <a:off x="839788" y="2299365"/>
            <a:ext cx="3804234" cy="3798137"/>
          </a:xfrm>
          <a:prstGeom prst="rect">
            <a:avLst/>
          </a:prstGeom>
        </p:spPr>
      </p:pic>
    </p:spTree>
    <p:extLst>
      <p:ext uri="{BB962C8B-B14F-4D97-AF65-F5344CB8AC3E}">
        <p14:creationId xmlns:p14="http://schemas.microsoft.com/office/powerpoint/2010/main" val="898211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1777" y="162235"/>
            <a:ext cx="7893462" cy="6829579"/>
          </a:xfrm>
        </p:spPr>
        <p:txBody>
          <a:bodyPr>
            <a:noAutofit/>
          </a:bodyPr>
          <a:lstStyle/>
          <a:p>
            <a:r>
              <a:rPr lang="en-GB" sz="1800" dirty="0" smtClean="0"/>
              <a:t>32 </a:t>
            </a:r>
            <a:r>
              <a:rPr lang="en-GB" sz="1800" dirty="0"/>
              <a:t>% of all respondents picked image </a:t>
            </a:r>
            <a:r>
              <a:rPr lang="en-GB" sz="1800" dirty="0" smtClean="0"/>
              <a:t>number 3 </a:t>
            </a:r>
            <a:r>
              <a:rPr lang="en-GB" sz="1800" dirty="0"/>
              <a:t>from the Survey</a:t>
            </a:r>
            <a:r>
              <a:rPr lang="en-GB" sz="1800" dirty="0" smtClean="0"/>
              <a:t>.</a:t>
            </a:r>
          </a:p>
          <a:p>
            <a:endParaRPr lang="en-US" sz="1800" dirty="0" smtClean="0"/>
          </a:p>
          <a:p>
            <a:r>
              <a:rPr lang="en-US" sz="1800" dirty="0" smtClean="0"/>
              <a:t>“because </a:t>
            </a:r>
            <a:r>
              <a:rPr lang="en-US" sz="1800" dirty="0"/>
              <a:t>its like people who take drugs and who </a:t>
            </a:r>
            <a:r>
              <a:rPr lang="en-US" sz="1800" dirty="0" smtClean="0"/>
              <a:t>don’t” – under 14 years</a:t>
            </a:r>
          </a:p>
          <a:p>
            <a:r>
              <a:rPr lang="en-US" sz="1800" dirty="0" smtClean="0"/>
              <a:t>“it </a:t>
            </a:r>
            <a:r>
              <a:rPr lang="en-US" sz="1800" dirty="0"/>
              <a:t>looked like snakes and people often sliver away to get drugs or drink </a:t>
            </a:r>
            <a:r>
              <a:rPr lang="en-US" sz="1800" dirty="0" smtClean="0"/>
              <a:t>alcohol” – under 14 years </a:t>
            </a:r>
          </a:p>
          <a:p>
            <a:r>
              <a:rPr lang="en-US" sz="1800" dirty="0"/>
              <a:t>“because it looks life </a:t>
            </a:r>
            <a:r>
              <a:rPr lang="en-US" sz="1800" dirty="0" smtClean="0"/>
              <a:t>there's </a:t>
            </a:r>
            <a:r>
              <a:rPr lang="en-US" sz="1800" dirty="0"/>
              <a:t>o</a:t>
            </a:r>
            <a:r>
              <a:rPr lang="en-US" sz="1800" dirty="0" smtClean="0"/>
              <a:t>ne </a:t>
            </a:r>
            <a:r>
              <a:rPr lang="en-US" sz="1800" dirty="0"/>
              <a:t>bad dragon and one good one and some people can be bad after </a:t>
            </a:r>
            <a:r>
              <a:rPr lang="en-US" sz="1800" dirty="0" smtClean="0"/>
              <a:t>alcohol and </a:t>
            </a:r>
            <a:r>
              <a:rPr lang="en-US" sz="1800" dirty="0"/>
              <a:t>drugs and some can be </a:t>
            </a:r>
            <a:r>
              <a:rPr lang="en-US" sz="1800" dirty="0" smtClean="0"/>
              <a:t>good” – under 14 years</a:t>
            </a:r>
          </a:p>
          <a:p>
            <a:r>
              <a:rPr lang="en-US" sz="1800" dirty="0" smtClean="0"/>
              <a:t>“it </a:t>
            </a:r>
            <a:r>
              <a:rPr lang="en-US" sz="1800" dirty="0"/>
              <a:t>shows the two types of drug abuse in </a:t>
            </a:r>
            <a:r>
              <a:rPr lang="en-US" sz="1800" dirty="0" smtClean="0"/>
              <a:t>Shetland” – 14 -15 years</a:t>
            </a:r>
          </a:p>
          <a:p>
            <a:endParaRPr lang="en-US" sz="1800" dirty="0" smtClean="0"/>
          </a:p>
          <a:p>
            <a:r>
              <a:rPr lang="en-US" sz="1800" dirty="0" smtClean="0"/>
              <a:t>“There </a:t>
            </a:r>
            <a:r>
              <a:rPr lang="en-US" sz="1800" dirty="0"/>
              <a:t>is a light side and a dark side, light side being good times, fun with friends, making memories but there is definitely a dark side, alcoholism is covered up and nobody questions it when people start drinking or taking too much stuff until people are too far in and then they are just faced with stigma. Though there are many people who you would never guess have problems with drink and drugs but manage to cover it </a:t>
            </a:r>
            <a:r>
              <a:rPr lang="en-US" sz="1800" dirty="0" smtClean="0"/>
              <a:t>up” – 21 to 24 years</a:t>
            </a:r>
          </a:p>
          <a:p>
            <a:r>
              <a:rPr lang="en-US" sz="1800" dirty="0" smtClean="0"/>
              <a:t>“Cause </a:t>
            </a:r>
            <a:r>
              <a:rPr lang="en-US" sz="1800" dirty="0"/>
              <a:t>it looks more crazy, and I feel like drug taking in Shetland has gone crazy. Literally everyone is doing </a:t>
            </a:r>
            <a:r>
              <a:rPr lang="en-US" sz="1800" dirty="0" smtClean="0"/>
              <a:t>it” – 18 – 20 years </a:t>
            </a:r>
          </a:p>
          <a:p>
            <a:r>
              <a:rPr lang="en-US" sz="1800" dirty="0" smtClean="0"/>
              <a:t>“Because there's still drug use but its hidden” – under 14 years </a:t>
            </a:r>
          </a:p>
          <a:p>
            <a:endParaRPr lang="en-US" sz="1600" dirty="0" smtClean="0"/>
          </a:p>
          <a:p>
            <a:pPr marL="0" indent="0">
              <a:buNone/>
            </a:pPr>
            <a:endParaRPr lang="en-US" sz="1600" dirty="0" smtClean="0"/>
          </a:p>
          <a:p>
            <a:pPr marL="0" indent="0">
              <a:buNone/>
            </a:pPr>
            <a:endParaRPr lang="en-GB" dirty="0"/>
          </a:p>
        </p:txBody>
      </p:sp>
      <p:pic>
        <p:nvPicPr>
          <p:cNvPr id="5" name="Picture 4"/>
          <p:cNvPicPr>
            <a:picLocks noChangeAspect="1"/>
          </p:cNvPicPr>
          <p:nvPr/>
        </p:nvPicPr>
        <p:blipFill>
          <a:blip r:embed="rId3"/>
          <a:stretch>
            <a:fillRect/>
          </a:stretch>
        </p:blipFill>
        <p:spPr>
          <a:xfrm>
            <a:off x="747131" y="1009729"/>
            <a:ext cx="2428875" cy="3638550"/>
          </a:xfrm>
          <a:prstGeom prst="rect">
            <a:avLst/>
          </a:prstGeom>
        </p:spPr>
      </p:pic>
    </p:spTree>
    <p:extLst>
      <p:ext uri="{BB962C8B-B14F-4D97-AF65-F5344CB8AC3E}">
        <p14:creationId xmlns:p14="http://schemas.microsoft.com/office/powerpoint/2010/main" val="3370051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134" y="329737"/>
            <a:ext cx="3395327" cy="1361141"/>
          </a:xfrm>
          <a:solidFill>
            <a:schemeClr val="accent1">
              <a:lumMod val="40000"/>
              <a:lumOff val="60000"/>
            </a:schemeClr>
          </a:solidFill>
        </p:spPr>
        <p:txBody>
          <a:bodyPr>
            <a:normAutofit/>
          </a:bodyPr>
          <a:lstStyle/>
          <a:p>
            <a:r>
              <a:rPr lang="en-GB" sz="1600" b="1" dirty="0">
                <a:solidFill>
                  <a:schemeClr val="tx1"/>
                </a:solidFill>
              </a:rPr>
              <a:t>Perception of image 3</a:t>
            </a:r>
            <a:r>
              <a:rPr lang="en-GB" sz="1600" b="1" dirty="0" smtClean="0">
                <a:solidFill>
                  <a:schemeClr val="tx1"/>
                </a:solidFill>
              </a:rPr>
              <a:t> </a:t>
            </a:r>
            <a:r>
              <a:rPr lang="en-GB" sz="1600" b="1" dirty="0">
                <a:solidFill>
                  <a:schemeClr val="tx1"/>
                </a:solidFill>
              </a:rPr>
              <a:t>and quotes from interviews and focus </a:t>
            </a:r>
            <a:r>
              <a:rPr lang="en-GB" sz="1600" b="1" dirty="0" smtClean="0">
                <a:solidFill>
                  <a:schemeClr val="tx1"/>
                </a:solidFill>
              </a:rPr>
              <a:t>groups</a:t>
            </a:r>
            <a:r>
              <a:rPr lang="en-GB" dirty="0">
                <a:solidFill>
                  <a:srgbClr val="FF0000"/>
                </a:solidFill>
              </a:rPr>
              <a:t/>
            </a:r>
            <a:br>
              <a:rPr lang="en-GB" dirty="0">
                <a:solidFill>
                  <a:srgbClr val="FF0000"/>
                </a:solidFill>
              </a:rPr>
            </a:br>
            <a:endParaRPr lang="en-GB" dirty="0"/>
          </a:p>
        </p:txBody>
      </p:sp>
      <p:sp>
        <p:nvSpPr>
          <p:cNvPr id="3" name="Content Placeholder 2"/>
          <p:cNvSpPr>
            <a:spLocks noGrp="1"/>
          </p:cNvSpPr>
          <p:nvPr>
            <p:ph idx="1"/>
          </p:nvPr>
        </p:nvSpPr>
        <p:spPr>
          <a:xfrm>
            <a:off x="4638907" y="329737"/>
            <a:ext cx="7036420" cy="6383297"/>
          </a:xfrm>
          <a:solidFill>
            <a:schemeClr val="bg1"/>
          </a:solidFill>
        </p:spPr>
        <p:txBody>
          <a:bodyPr>
            <a:normAutofit/>
          </a:bodyPr>
          <a:lstStyle/>
          <a:p>
            <a:r>
              <a:rPr lang="en-GB" sz="2000" dirty="0" smtClean="0"/>
              <a:t>“People are so </a:t>
            </a:r>
            <a:r>
              <a:rPr lang="en-GB" sz="2000" dirty="0"/>
              <a:t>b</a:t>
            </a:r>
            <a:r>
              <a:rPr lang="en-GB" sz="2000" dirty="0" smtClean="0"/>
              <a:t>lack and white about it” “People wouldn’t be so addicted to drugs if they were feeling amazing in themselves” </a:t>
            </a:r>
            <a:endParaRPr lang="en-GB" sz="2000" dirty="0" smtClean="0">
              <a:solidFill>
                <a:srgbClr val="FF0000"/>
              </a:solidFill>
            </a:endParaRPr>
          </a:p>
          <a:p>
            <a:r>
              <a:rPr lang="en-GB" sz="2000" dirty="0" smtClean="0"/>
              <a:t>“I think there's good things to drinking and I dunno going out and socialising bit it’s the fact how drunk everybody gets up here.” </a:t>
            </a:r>
            <a:endParaRPr lang="en-GB" sz="2000" dirty="0"/>
          </a:p>
          <a:p>
            <a:r>
              <a:rPr lang="en-GB" sz="2000" dirty="0" smtClean="0"/>
              <a:t>“Like literally </a:t>
            </a:r>
            <a:r>
              <a:rPr lang="en-GB" sz="2000" dirty="0"/>
              <a:t>people come from being like I dunno there was tourists up from America and they were trying to keep up with the </a:t>
            </a:r>
            <a:r>
              <a:rPr lang="en-GB" sz="2000" dirty="0" smtClean="0"/>
              <a:t>locals and </a:t>
            </a:r>
            <a:r>
              <a:rPr lang="en-GB" sz="2000" dirty="0"/>
              <a:t>there were black out – do you know what I mean?” </a:t>
            </a:r>
            <a:endParaRPr lang="en-GB" sz="2000" dirty="0" smtClean="0"/>
          </a:p>
          <a:p>
            <a:r>
              <a:rPr lang="en-GB" sz="2000" dirty="0" smtClean="0"/>
              <a:t>“I have a lot of friends that are definitely like in denial of the fact that they, they're , they are addicted” “They're functioning addicts like they can go to work but like they're doing it every night.”</a:t>
            </a:r>
          </a:p>
          <a:p>
            <a:r>
              <a:rPr lang="en-GB" sz="2000" dirty="0">
                <a:solidFill>
                  <a:prstClr val="black">
                    <a:lumMod val="75000"/>
                    <a:lumOff val="25000"/>
                  </a:prstClr>
                </a:solidFill>
              </a:rPr>
              <a:t>“If I felt like I could have gone and spoken to my friends mam ( addicted friend) then I would have but the fact is that it would have probably just sent them deep, deeper hole and they might have ended up kicked out it could have made it just so much worse whereas if people were more understanding that yeah people end up taking drugs and that’s fine that happens, like </a:t>
            </a:r>
            <a:r>
              <a:rPr lang="en-GB" sz="2000" dirty="0" smtClean="0">
                <a:solidFill>
                  <a:prstClr val="black">
                    <a:lumMod val="75000"/>
                    <a:lumOff val="25000"/>
                  </a:prstClr>
                </a:solidFill>
              </a:rPr>
              <a:t>your </a:t>
            </a:r>
            <a:r>
              <a:rPr lang="en-GB" sz="2000" dirty="0">
                <a:solidFill>
                  <a:prstClr val="black">
                    <a:lumMod val="75000"/>
                    <a:lumOff val="25000"/>
                  </a:prstClr>
                </a:solidFill>
              </a:rPr>
              <a:t>young. As long as they stop eventually.”</a:t>
            </a:r>
            <a:endParaRPr lang="en-GB" sz="2000" dirty="0" smtClean="0"/>
          </a:p>
          <a:p>
            <a:endParaRPr lang="en-GB" sz="1800" dirty="0" smtClean="0"/>
          </a:p>
        </p:txBody>
      </p:sp>
      <p:sp>
        <p:nvSpPr>
          <p:cNvPr id="4" name="Text Placeholder 3"/>
          <p:cNvSpPr>
            <a:spLocks noGrp="1"/>
          </p:cNvSpPr>
          <p:nvPr>
            <p:ph type="body" sz="half" idx="2"/>
          </p:nvPr>
        </p:nvSpPr>
        <p:spPr/>
        <p:txBody>
          <a:bodyPr>
            <a:normAutofit/>
          </a:bodyPr>
          <a:lstStyle/>
          <a:p>
            <a:endParaRPr lang="en-GB" dirty="0">
              <a:solidFill>
                <a:srgbClr val="FF0000"/>
              </a:solidFill>
            </a:endParaRPr>
          </a:p>
          <a:p>
            <a:endParaRPr lang="en-GB" i="1" dirty="0" smtClean="0">
              <a:solidFill>
                <a:srgbClr val="FF0000"/>
              </a:solidFill>
            </a:endParaRPr>
          </a:p>
          <a:p>
            <a:endParaRPr lang="en-GB" i="1" dirty="0" smtClean="0">
              <a:solidFill>
                <a:srgbClr val="FF0000"/>
              </a:solidFill>
            </a:endParaRPr>
          </a:p>
          <a:p>
            <a:endParaRPr lang="en-GB" dirty="0">
              <a:solidFill>
                <a:srgbClr val="FF0000"/>
              </a:solidFill>
            </a:endParaRPr>
          </a:p>
        </p:txBody>
      </p:sp>
      <p:pic>
        <p:nvPicPr>
          <p:cNvPr id="5" name="Picture 4"/>
          <p:cNvPicPr>
            <a:picLocks noChangeAspect="1"/>
          </p:cNvPicPr>
          <p:nvPr/>
        </p:nvPicPr>
        <p:blipFill>
          <a:blip r:embed="rId3"/>
          <a:stretch>
            <a:fillRect/>
          </a:stretch>
        </p:blipFill>
        <p:spPr>
          <a:xfrm>
            <a:off x="584134" y="2503407"/>
            <a:ext cx="3426249" cy="2676376"/>
          </a:xfrm>
          <a:prstGeom prst="rect">
            <a:avLst/>
          </a:prstGeom>
        </p:spPr>
      </p:pic>
    </p:spTree>
    <p:extLst>
      <p:ext uri="{BB962C8B-B14F-4D97-AF65-F5344CB8AC3E}">
        <p14:creationId xmlns:p14="http://schemas.microsoft.com/office/powerpoint/2010/main" val="2947415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386" y="278780"/>
            <a:ext cx="4170555" cy="1070518"/>
          </a:xfrm>
          <a:solidFill>
            <a:srgbClr val="0070C0"/>
          </a:solidFill>
        </p:spPr>
        <p:txBody>
          <a:bodyPr/>
          <a:lstStyle/>
          <a:p>
            <a:r>
              <a:rPr lang="en-GB" dirty="0" smtClean="0">
                <a:solidFill>
                  <a:schemeClr val="bg1"/>
                </a:solidFill>
              </a:rPr>
              <a:t>Participative Democracy Certificates </a:t>
            </a:r>
            <a:endParaRPr lang="en-GB" dirty="0">
              <a:solidFill>
                <a:schemeClr val="bg1"/>
              </a:solidFill>
            </a:endParaRPr>
          </a:p>
        </p:txBody>
      </p:sp>
      <p:sp>
        <p:nvSpPr>
          <p:cNvPr id="4" name="Text Placeholder 3"/>
          <p:cNvSpPr>
            <a:spLocks noGrp="1"/>
          </p:cNvSpPr>
          <p:nvPr>
            <p:ph type="body" sz="half" idx="2"/>
          </p:nvPr>
        </p:nvSpPr>
        <p:spPr>
          <a:xfrm>
            <a:off x="323386" y="1349298"/>
            <a:ext cx="4314825" cy="1661532"/>
          </a:xfrm>
        </p:spPr>
        <p:txBody>
          <a:bodyPr>
            <a:normAutofit lnSpcReduction="10000"/>
          </a:bodyPr>
          <a:lstStyle/>
          <a:p>
            <a:endParaRPr lang="en-GB" dirty="0" smtClean="0"/>
          </a:p>
          <a:p>
            <a:r>
              <a:rPr lang="en-GB" sz="3300" dirty="0" smtClean="0"/>
              <a:t>Research methods and number of respondents used for PDC’s. </a:t>
            </a:r>
            <a:endParaRPr lang="en-GB" sz="3300" dirty="0"/>
          </a:p>
        </p:txBody>
      </p:sp>
      <p:pic>
        <p:nvPicPr>
          <p:cNvPr id="5" name="Content Placeholder 4" descr="cid:e51dc8c0-20aa-447d-a98c-425a2967facb@shetland.gov.uk"/>
          <p:cNvPicPr>
            <a:picLocks noGrp="1"/>
          </p:cNvPicPr>
          <p:nvPr>
            <p:ph idx="1"/>
          </p:nvPr>
        </p:nvPicPr>
        <p:blipFill>
          <a:blip r:embed="rId3" r:link="rId4">
            <a:extLst>
              <a:ext uri="{28A0092B-C50C-407E-A947-70E740481C1C}">
                <a14:useLocalDpi xmlns:a14="http://schemas.microsoft.com/office/drawing/2010/main" val="0"/>
              </a:ext>
            </a:extLst>
          </a:blip>
          <a:srcRect/>
          <a:stretch>
            <a:fillRect/>
          </a:stretch>
        </p:blipFill>
        <p:spPr bwMode="auto">
          <a:xfrm>
            <a:off x="5183188" y="1109662"/>
            <a:ext cx="6172200" cy="4629150"/>
          </a:xfrm>
          <a:prstGeom prst="rect">
            <a:avLst/>
          </a:prstGeom>
          <a:noFill/>
          <a:ln>
            <a:noFill/>
          </a:ln>
        </p:spPr>
      </p:pic>
      <p:sp>
        <p:nvSpPr>
          <p:cNvPr id="6" name="TextBox 5"/>
          <p:cNvSpPr txBox="1"/>
          <p:nvPr/>
        </p:nvSpPr>
        <p:spPr>
          <a:xfrm>
            <a:off x="1628079" y="6043961"/>
            <a:ext cx="10563922" cy="369332"/>
          </a:xfrm>
          <a:prstGeom prst="rect">
            <a:avLst/>
          </a:prstGeom>
          <a:noFill/>
        </p:spPr>
        <p:txBody>
          <a:bodyPr wrap="square" rtlCol="0">
            <a:spAutoFit/>
          </a:bodyPr>
          <a:lstStyle/>
          <a:p>
            <a:pPr algn="ctr"/>
            <a:r>
              <a:rPr lang="en-GB" dirty="0" smtClean="0">
                <a:solidFill>
                  <a:schemeClr val="bg2">
                    <a:lumMod val="50000"/>
                  </a:schemeClr>
                </a:solidFill>
              </a:rPr>
              <a:t>Picture taken from research team meeting. Volunteers carrying out research tasks to plan for their PDC’s</a:t>
            </a:r>
            <a:endParaRPr lang="en-GB" dirty="0">
              <a:solidFill>
                <a:schemeClr val="bg2">
                  <a:lumMod val="50000"/>
                </a:schemeClr>
              </a:solidFill>
            </a:endParaRPr>
          </a:p>
        </p:txBody>
      </p:sp>
    </p:spTree>
    <p:extLst>
      <p:ext uri="{BB962C8B-B14F-4D97-AF65-F5344CB8AC3E}">
        <p14:creationId xmlns:p14="http://schemas.microsoft.com/office/powerpoint/2010/main" val="983185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Rhiannan’s</a:t>
            </a:r>
            <a:r>
              <a:rPr lang="en-GB" dirty="0"/>
              <a:t> Survey</a:t>
            </a:r>
            <a:br>
              <a:rPr lang="en-GB" dirty="0"/>
            </a:br>
            <a:endParaRPr lang="en-GB" dirty="0"/>
          </a:p>
        </p:txBody>
      </p:sp>
      <p:sp>
        <p:nvSpPr>
          <p:cNvPr id="4" name="Text Placeholder 3"/>
          <p:cNvSpPr>
            <a:spLocks noGrp="1"/>
          </p:cNvSpPr>
          <p:nvPr>
            <p:ph type="body" sz="half" idx="2"/>
          </p:nvPr>
        </p:nvSpPr>
        <p:spPr/>
        <p:txBody>
          <a:bodyPr/>
          <a:lstStyle/>
          <a:p>
            <a:r>
              <a:rPr lang="en-GB" dirty="0"/>
              <a:t>Do you think that peer pressure is a problem for young people your age?</a:t>
            </a:r>
          </a:p>
          <a:p>
            <a:r>
              <a:rPr lang="en-GB" dirty="0"/>
              <a:t>19 out of 23 respondents to the survey said they feel peer pressure.</a:t>
            </a:r>
          </a:p>
          <a:p>
            <a:endParaRPr lang="en-GB" dirty="0"/>
          </a:p>
        </p:txBody>
      </p:sp>
      <p:pic>
        <p:nvPicPr>
          <p:cNvPr id="3" name="Picture 2"/>
          <p:cNvPicPr>
            <a:picLocks noChangeAspect="1"/>
          </p:cNvPicPr>
          <p:nvPr/>
        </p:nvPicPr>
        <p:blipFill rotWithShape="1">
          <a:blip r:embed="rId3"/>
          <a:srcRect l="9821" t="1227" r="9037"/>
          <a:stretch/>
        </p:blipFill>
        <p:spPr>
          <a:xfrm>
            <a:off x="5029200" y="323849"/>
            <a:ext cx="6438900" cy="6276915"/>
          </a:xfrm>
          <a:prstGeom prst="rect">
            <a:avLst/>
          </a:prstGeom>
        </p:spPr>
      </p:pic>
    </p:spTree>
    <p:extLst>
      <p:ext uri="{BB962C8B-B14F-4D97-AF65-F5344CB8AC3E}">
        <p14:creationId xmlns:p14="http://schemas.microsoft.com/office/powerpoint/2010/main" val="2728735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Emma’s Box</a:t>
            </a:r>
            <a:br>
              <a:rPr lang="en-GB" dirty="0"/>
            </a:br>
            <a:endParaRPr lang="en-GB" dirty="0"/>
          </a:p>
        </p:txBody>
      </p:sp>
      <p:sp>
        <p:nvSpPr>
          <p:cNvPr id="4" name="Text Placeholder 3"/>
          <p:cNvSpPr>
            <a:spLocks noGrp="1"/>
          </p:cNvSpPr>
          <p:nvPr>
            <p:ph type="body" sz="half" idx="2"/>
          </p:nvPr>
        </p:nvSpPr>
        <p:spPr/>
        <p:txBody>
          <a:bodyPr>
            <a:normAutofit lnSpcReduction="10000"/>
          </a:bodyPr>
          <a:lstStyle/>
          <a:p>
            <a:r>
              <a:rPr lang="en-GB" b="1" dirty="0"/>
              <a:t>“What might help avoid or reduce these problems?” “What support would you like to see available?”</a:t>
            </a:r>
            <a:endParaRPr lang="en-GB" dirty="0"/>
          </a:p>
          <a:p>
            <a:r>
              <a:rPr lang="en-GB" dirty="0"/>
              <a:t>The quotes below are her findings. </a:t>
            </a:r>
          </a:p>
          <a:p>
            <a:pPr lvl="0"/>
            <a:r>
              <a:rPr lang="en-US" dirty="0"/>
              <a:t>Educate adults as well as children, Reduce the normality of drinking</a:t>
            </a:r>
            <a:endParaRPr lang="en-GB" dirty="0"/>
          </a:p>
          <a:p>
            <a:pPr lvl="0"/>
            <a:r>
              <a:rPr lang="en-US" dirty="0"/>
              <a:t>I want to be able to talk about drug dependency without it being a bad thing </a:t>
            </a:r>
            <a:endParaRPr lang="en-GB" dirty="0"/>
          </a:p>
          <a:p>
            <a:pPr lvl="0"/>
            <a:r>
              <a:rPr lang="en-US" dirty="0"/>
              <a:t>Educate the youth but also educate adults (parents)!!</a:t>
            </a:r>
            <a:endParaRPr lang="en-GB" dirty="0"/>
          </a:p>
          <a:p>
            <a:pPr lvl="0"/>
            <a:r>
              <a:rPr lang="en-US" dirty="0"/>
              <a:t>Non judgmental and confidential people to talk to / 1 to 1's </a:t>
            </a:r>
            <a:endParaRPr lang="en-GB" dirty="0"/>
          </a:p>
          <a:p>
            <a:pPr lvl="0"/>
            <a:r>
              <a:rPr lang="en-US" dirty="0"/>
              <a:t>More support or acceptance in aspects of having an addiction rather than shaming </a:t>
            </a:r>
            <a:r>
              <a:rPr lang="en-US" dirty="0" smtClean="0"/>
              <a:t>it</a:t>
            </a:r>
            <a:endParaRPr lang="en-GB" dirty="0"/>
          </a:p>
        </p:txBody>
      </p:sp>
      <p:pic>
        <p:nvPicPr>
          <p:cNvPr id="5" name="Picture 4"/>
          <p:cNvPicPr/>
          <p:nvPr/>
        </p:nvPicPr>
        <p:blipFill>
          <a:blip r:embed="rId3"/>
          <a:stretch>
            <a:fillRect/>
          </a:stretch>
        </p:blipFill>
        <p:spPr>
          <a:xfrm>
            <a:off x="7080444" y="708978"/>
            <a:ext cx="3753485" cy="5160010"/>
          </a:xfrm>
          <a:prstGeom prst="rect">
            <a:avLst/>
          </a:prstGeom>
        </p:spPr>
      </p:pic>
    </p:spTree>
    <p:extLst>
      <p:ext uri="{BB962C8B-B14F-4D97-AF65-F5344CB8AC3E}">
        <p14:creationId xmlns:p14="http://schemas.microsoft.com/office/powerpoint/2010/main" val="3726506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37317" y="2409822"/>
            <a:ext cx="9660674" cy="3600986"/>
          </a:xfrm>
          <a:prstGeom prst="rect">
            <a:avLst/>
          </a:prstGeom>
          <a:noFill/>
        </p:spPr>
        <p:txBody>
          <a:bodyPr wrap="square" rtlCol="0">
            <a:spAutoFit/>
          </a:bodyPr>
          <a:lstStyle/>
          <a:p>
            <a:pPr algn="ctr">
              <a:spcAft>
                <a:spcPts val="0"/>
              </a:spcAft>
            </a:pPr>
            <a:r>
              <a:rPr lang="en-GB" sz="6600" dirty="0" smtClean="0">
                <a:latin typeface="Calibri" panose="020F0502020204030204" pitchFamily="34" charset="0"/>
                <a:ea typeface="Calibri" panose="020F0502020204030204" pitchFamily="34" charset="0"/>
              </a:rPr>
              <a:t>Summarising the findings</a:t>
            </a:r>
          </a:p>
          <a:p>
            <a:pPr>
              <a:spcAft>
                <a:spcPts val="0"/>
              </a:spcAft>
            </a:pPr>
            <a:endParaRPr lang="en-GB" dirty="0">
              <a:latin typeface="Calibri" panose="020F0502020204030204" pitchFamily="34" charset="0"/>
              <a:ea typeface="Calibri" panose="020F0502020204030204" pitchFamily="34" charset="0"/>
            </a:endParaRPr>
          </a:p>
          <a:p>
            <a:pPr marL="342900" lvl="0" indent="-342900">
              <a:spcAft>
                <a:spcPts val="0"/>
              </a:spcAft>
              <a:buFont typeface="Calibri" panose="020F0502020204030204" pitchFamily="34" charset="0"/>
              <a:buChar char="-"/>
            </a:pPr>
            <a:r>
              <a:rPr lang="en-GB" dirty="0">
                <a:latin typeface="Calibri" panose="020F0502020204030204" pitchFamily="34" charset="0"/>
                <a:ea typeface="Times New Roman" panose="02020603050405020304" pitchFamily="18" charset="0"/>
              </a:rPr>
              <a:t>Alcohol and other drugs are intertwined with wider Shetland culture, and are the only way to join in </a:t>
            </a:r>
            <a:endParaRPr lang="en-GB" dirty="0" smtClean="0">
              <a:latin typeface="Calibri" panose="020F0502020204030204" pitchFamily="34" charset="0"/>
              <a:ea typeface="Times New Roman" panose="02020603050405020304" pitchFamily="18" charset="0"/>
            </a:endParaRPr>
          </a:p>
          <a:p>
            <a:pPr marL="342900" lvl="0" indent="-342900">
              <a:spcAft>
                <a:spcPts val="0"/>
              </a:spcAft>
              <a:buFont typeface="Calibri" panose="020F0502020204030204" pitchFamily="34" charset="0"/>
              <a:buChar char="-"/>
            </a:pPr>
            <a:endParaRPr lang="en-GB" dirty="0">
              <a:latin typeface="Calibri" panose="020F0502020204030204" pitchFamily="34" charset="0"/>
              <a:ea typeface="Calibri" panose="020F0502020204030204" pitchFamily="34" charset="0"/>
            </a:endParaRPr>
          </a:p>
          <a:p>
            <a:pPr marL="342900" lvl="0" indent="-342900">
              <a:spcAft>
                <a:spcPts val="0"/>
              </a:spcAft>
              <a:buFont typeface="Calibri" panose="020F0502020204030204" pitchFamily="34" charset="0"/>
              <a:buChar char="-"/>
            </a:pPr>
            <a:r>
              <a:rPr lang="en-GB" dirty="0">
                <a:latin typeface="Calibri" panose="020F0502020204030204" pitchFamily="34" charset="0"/>
                <a:ea typeface="Times New Roman" panose="02020603050405020304" pitchFamily="18" charset="0"/>
              </a:rPr>
              <a:t>There is widespread acceptance of use, but problem use is frowned upon or ignored </a:t>
            </a:r>
            <a:endParaRPr lang="en-GB" dirty="0" smtClean="0">
              <a:latin typeface="Calibri" panose="020F0502020204030204" pitchFamily="34" charset="0"/>
              <a:ea typeface="Times New Roman" panose="02020603050405020304" pitchFamily="18" charset="0"/>
            </a:endParaRPr>
          </a:p>
          <a:p>
            <a:pPr marL="342900" lvl="0" indent="-342900">
              <a:spcAft>
                <a:spcPts val="0"/>
              </a:spcAft>
              <a:buFont typeface="Calibri" panose="020F0502020204030204" pitchFamily="34" charset="0"/>
              <a:buChar char="-"/>
            </a:pPr>
            <a:endParaRPr lang="en-GB" dirty="0" smtClean="0">
              <a:latin typeface="Calibri" panose="020F0502020204030204" pitchFamily="34" charset="0"/>
              <a:ea typeface="Times New Roman" panose="02020603050405020304" pitchFamily="18" charset="0"/>
            </a:endParaRPr>
          </a:p>
          <a:p>
            <a:pPr marL="342900" lvl="0" indent="-342900">
              <a:spcAft>
                <a:spcPts val="0"/>
              </a:spcAft>
              <a:buFont typeface="Calibri" panose="020F0502020204030204" pitchFamily="34" charset="0"/>
              <a:buChar char="-"/>
            </a:pPr>
            <a:r>
              <a:rPr lang="en-GB" dirty="0" smtClean="0">
                <a:latin typeface="Calibri" panose="020F0502020204030204" pitchFamily="34" charset="0"/>
                <a:ea typeface="Times New Roman" panose="02020603050405020304" pitchFamily="18" charset="0"/>
              </a:rPr>
              <a:t>There </a:t>
            </a:r>
            <a:r>
              <a:rPr lang="en-GB" dirty="0">
                <a:latin typeface="Calibri" panose="020F0502020204030204" pitchFamily="34" charset="0"/>
                <a:ea typeface="Times New Roman" panose="02020603050405020304" pitchFamily="18" charset="0"/>
              </a:rPr>
              <a:t>is no single reason why people use alcohol and other drugs </a:t>
            </a:r>
            <a:endParaRPr lang="en-GB" dirty="0" smtClean="0">
              <a:latin typeface="Calibri" panose="020F0502020204030204" pitchFamily="34" charset="0"/>
              <a:ea typeface="Times New Roman" panose="02020603050405020304" pitchFamily="18" charset="0"/>
            </a:endParaRPr>
          </a:p>
          <a:p>
            <a:pPr marL="342900" lvl="0" indent="-342900">
              <a:spcAft>
                <a:spcPts val="0"/>
              </a:spcAft>
              <a:buFont typeface="Calibri" panose="020F0502020204030204" pitchFamily="34" charset="0"/>
              <a:buChar char="-"/>
            </a:pPr>
            <a:endParaRPr lang="en-GB" dirty="0">
              <a:latin typeface="Calibri" panose="020F0502020204030204" pitchFamily="34" charset="0"/>
              <a:ea typeface="Calibri" panose="020F0502020204030204" pitchFamily="34" charset="0"/>
            </a:endParaRPr>
          </a:p>
          <a:p>
            <a:pPr marL="342900" lvl="0" indent="-342900">
              <a:spcAft>
                <a:spcPts val="0"/>
              </a:spcAft>
              <a:buFont typeface="Calibri" panose="020F0502020204030204" pitchFamily="34" charset="0"/>
              <a:buChar char="-"/>
            </a:pPr>
            <a:r>
              <a:rPr lang="en-GB" dirty="0">
                <a:latin typeface="Calibri" panose="020F0502020204030204" pitchFamily="34" charset="0"/>
                <a:ea typeface="Times New Roman" panose="02020603050405020304" pitchFamily="18" charset="0"/>
              </a:rPr>
              <a:t>There are differences across young people and locations </a:t>
            </a:r>
            <a:endParaRPr lang="en-GB"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7314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03395" y="1823103"/>
            <a:ext cx="5902712" cy="1835166"/>
          </a:xfrm>
          <a:solidFill>
            <a:schemeClr val="bg1"/>
          </a:solidFill>
        </p:spPr>
        <p:txBody>
          <a:bodyPr>
            <a:noAutofit/>
          </a:bodyPr>
          <a:lstStyle/>
          <a:p>
            <a:pPr algn="ctr"/>
            <a:r>
              <a:rPr lang="en-GB" sz="3200" b="1" dirty="0"/>
              <a:t>Alcohol and other drugs are intertwined with wider Shetland culture, and are the only way to join in</a:t>
            </a:r>
          </a:p>
        </p:txBody>
      </p:sp>
      <p:sp>
        <p:nvSpPr>
          <p:cNvPr id="4" name="Text Placeholder 3"/>
          <p:cNvSpPr>
            <a:spLocks noGrp="1"/>
          </p:cNvSpPr>
          <p:nvPr>
            <p:ph type="body" idx="4294967295"/>
          </p:nvPr>
        </p:nvSpPr>
        <p:spPr>
          <a:xfrm>
            <a:off x="189571" y="1749425"/>
            <a:ext cx="2664754" cy="1376363"/>
          </a:xfrm>
          <a:solidFill>
            <a:srgbClr val="CCFFCC"/>
          </a:solidFill>
        </p:spPr>
        <p:txBody>
          <a:bodyPr>
            <a:normAutofit/>
          </a:bodyPr>
          <a:lstStyle/>
          <a:p>
            <a:pPr marL="0" indent="0">
              <a:buNone/>
            </a:pPr>
            <a:r>
              <a:rPr lang="en-GB" sz="1800" dirty="0">
                <a:solidFill>
                  <a:schemeClr val="tx1"/>
                </a:solidFill>
              </a:rPr>
              <a:t>“But as young adult, there nothing else to do if you want to socialise, its going to involve alcohol pretty much</a:t>
            </a:r>
            <a:r>
              <a:rPr lang="en-GB" sz="1800" dirty="0" smtClean="0">
                <a:solidFill>
                  <a:schemeClr val="tx1"/>
                </a:solidFill>
              </a:rPr>
              <a:t>.”</a:t>
            </a:r>
            <a:endParaRPr lang="en-GB" sz="1800" dirty="0">
              <a:solidFill>
                <a:schemeClr val="tx1"/>
              </a:solidFill>
            </a:endParaRPr>
          </a:p>
        </p:txBody>
      </p:sp>
      <p:sp>
        <p:nvSpPr>
          <p:cNvPr id="6" name="TextBox 5"/>
          <p:cNvSpPr txBox="1"/>
          <p:nvPr/>
        </p:nvSpPr>
        <p:spPr>
          <a:xfrm>
            <a:off x="8300216" y="549096"/>
            <a:ext cx="3423425" cy="1200329"/>
          </a:xfrm>
          <a:prstGeom prst="rect">
            <a:avLst/>
          </a:prstGeom>
          <a:solidFill>
            <a:srgbClr val="FFFF00"/>
          </a:solidFill>
        </p:spPr>
        <p:txBody>
          <a:bodyPr wrap="square" rtlCol="0">
            <a:spAutoFit/>
          </a:bodyPr>
          <a:lstStyle/>
          <a:p>
            <a:r>
              <a:rPr lang="en-GB" dirty="0"/>
              <a:t>“Everything in Shetland has got to have some sort of alcohol involvement, Up Helly Aa, Big Bannock”</a:t>
            </a:r>
          </a:p>
        </p:txBody>
      </p:sp>
      <p:sp>
        <p:nvSpPr>
          <p:cNvPr id="7" name="TextBox 6"/>
          <p:cNvSpPr txBox="1"/>
          <p:nvPr/>
        </p:nvSpPr>
        <p:spPr>
          <a:xfrm rot="10800000" flipV="1">
            <a:off x="189571" y="3896701"/>
            <a:ext cx="2818473" cy="1477328"/>
          </a:xfrm>
          <a:prstGeom prst="rect">
            <a:avLst/>
          </a:prstGeom>
          <a:solidFill>
            <a:schemeClr val="accent3">
              <a:lumMod val="20000"/>
              <a:lumOff val="80000"/>
            </a:schemeClr>
          </a:solidFill>
        </p:spPr>
        <p:txBody>
          <a:bodyPr wrap="square" rtlCol="0">
            <a:spAutoFit/>
          </a:bodyPr>
          <a:lstStyle/>
          <a:p>
            <a:r>
              <a:rPr lang="en-GB" dirty="0"/>
              <a:t>“Alcohol is huge, massive, like everyone up here there’s a lot of people drinking all the time, every weekend.”</a:t>
            </a:r>
          </a:p>
        </p:txBody>
      </p:sp>
      <p:sp>
        <p:nvSpPr>
          <p:cNvPr id="11" name="TextBox 10"/>
          <p:cNvSpPr txBox="1"/>
          <p:nvPr/>
        </p:nvSpPr>
        <p:spPr>
          <a:xfrm rot="10800000" flipV="1">
            <a:off x="2590800" y="109975"/>
            <a:ext cx="4319239" cy="1477328"/>
          </a:xfrm>
          <a:prstGeom prst="rect">
            <a:avLst/>
          </a:prstGeom>
          <a:solidFill>
            <a:srgbClr val="CCCCFF"/>
          </a:solidFill>
        </p:spPr>
        <p:txBody>
          <a:bodyPr wrap="square" rtlCol="0">
            <a:spAutoFit/>
          </a:bodyPr>
          <a:lstStyle/>
          <a:p>
            <a:r>
              <a:rPr lang="en-GB" dirty="0"/>
              <a:t>“Something to do other than drinking because I think the crux of the issue that there is hardly anything to do other than drink on the weekend and I think like there’s no way to tip toe around that.”</a:t>
            </a:r>
          </a:p>
        </p:txBody>
      </p:sp>
      <p:sp>
        <p:nvSpPr>
          <p:cNvPr id="12" name="TextBox 11"/>
          <p:cNvSpPr txBox="1"/>
          <p:nvPr/>
        </p:nvSpPr>
        <p:spPr>
          <a:xfrm>
            <a:off x="9069658" y="3146547"/>
            <a:ext cx="2877015" cy="1200329"/>
          </a:xfrm>
          <a:prstGeom prst="rect">
            <a:avLst/>
          </a:prstGeom>
          <a:solidFill>
            <a:schemeClr val="accent6">
              <a:lumMod val="40000"/>
              <a:lumOff val="60000"/>
            </a:schemeClr>
          </a:solidFill>
        </p:spPr>
        <p:txBody>
          <a:bodyPr wrap="square" rtlCol="0">
            <a:spAutoFit/>
          </a:bodyPr>
          <a:lstStyle/>
          <a:p>
            <a:r>
              <a:rPr lang="en-GB" dirty="0"/>
              <a:t>“Alcohol fuelled socialising is regarded as normal/good and “drugs” bad. Alcohol is not regarded as a drug.”</a:t>
            </a:r>
          </a:p>
        </p:txBody>
      </p:sp>
      <p:sp>
        <p:nvSpPr>
          <p:cNvPr id="13" name="TextBox 12"/>
          <p:cNvSpPr txBox="1"/>
          <p:nvPr/>
        </p:nvSpPr>
        <p:spPr>
          <a:xfrm>
            <a:off x="3575824" y="3746712"/>
            <a:ext cx="5330283" cy="2166875"/>
          </a:xfrm>
          <a:prstGeom prst="rect">
            <a:avLst/>
          </a:prstGeom>
          <a:solidFill>
            <a:srgbClr val="FECEE3"/>
          </a:solidFill>
        </p:spPr>
        <p:txBody>
          <a:bodyPr wrap="square" rtlCol="0">
            <a:spAutoFit/>
          </a:bodyPr>
          <a:lstStyle/>
          <a:p>
            <a:pPr lvl="0">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“You know people might recreationally smoke a little bit of weed or that during the week, on the weekends when they’re out drinking they might take a little bit of other substances, cocaine, whatever and it could just be to be to help fuel their party or whatever but could that be reduced if there was other things for young people to do? Definitely I think so.”</a:t>
            </a:r>
          </a:p>
        </p:txBody>
      </p:sp>
    </p:spTree>
    <p:extLst>
      <p:ext uri="{BB962C8B-B14F-4D97-AF65-F5344CB8AC3E}">
        <p14:creationId xmlns:p14="http://schemas.microsoft.com/office/powerpoint/2010/main" val="100125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AD582-EF81-F494-4D40-F8665C6BD50A}"/>
              </a:ext>
            </a:extLst>
          </p:cNvPr>
          <p:cNvSpPr>
            <a:spLocks noGrp="1"/>
          </p:cNvSpPr>
          <p:nvPr>
            <p:ph type="title"/>
          </p:nvPr>
        </p:nvSpPr>
        <p:spPr/>
        <p:txBody>
          <a:bodyPr/>
          <a:lstStyle/>
          <a:p>
            <a:r>
              <a:rPr lang="en-GB" dirty="0">
                <a:solidFill>
                  <a:schemeClr val="bg1"/>
                </a:solidFill>
              </a:rPr>
              <a:t>About the project</a:t>
            </a:r>
          </a:p>
        </p:txBody>
      </p:sp>
      <p:sp>
        <p:nvSpPr>
          <p:cNvPr id="3" name="Content Placeholder 2">
            <a:extLst>
              <a:ext uri="{FF2B5EF4-FFF2-40B4-BE49-F238E27FC236}">
                <a16:creationId xmlns:a16="http://schemas.microsoft.com/office/drawing/2014/main" id="{8E873789-9705-2CEE-E347-DFC5926E9777}"/>
              </a:ext>
            </a:extLst>
          </p:cNvPr>
          <p:cNvSpPr>
            <a:spLocks noGrp="1"/>
          </p:cNvSpPr>
          <p:nvPr>
            <p:ph idx="1"/>
          </p:nvPr>
        </p:nvSpPr>
        <p:spPr>
          <a:xfrm>
            <a:off x="726688" y="1690688"/>
            <a:ext cx="10515600" cy="4351338"/>
          </a:xfrm>
        </p:spPr>
        <p:txBody>
          <a:bodyPr/>
          <a:lstStyle/>
          <a:p>
            <a:r>
              <a:rPr lang="en-GB" dirty="0" smtClean="0"/>
              <a:t>OPEN’s </a:t>
            </a:r>
            <a:r>
              <a:rPr lang="en-GB" dirty="0"/>
              <a:t>interest came from previous research projects</a:t>
            </a:r>
          </a:p>
          <a:p>
            <a:r>
              <a:rPr lang="en-GB" dirty="0"/>
              <a:t>In partnership with Shetland Alcohol and Drugs Partnership</a:t>
            </a:r>
          </a:p>
          <a:p>
            <a:r>
              <a:rPr lang="en-GB" dirty="0"/>
              <a:t>Supported by IDEAS fund</a:t>
            </a:r>
          </a:p>
          <a:p>
            <a:r>
              <a:rPr lang="en-GB" dirty="0"/>
              <a:t>OPEN peer researchers (paid and volunteer) have undertaken project with support of professional researchers</a:t>
            </a:r>
          </a:p>
          <a:p>
            <a:r>
              <a:rPr lang="en-GB" dirty="0"/>
              <a:t>Project managed by OPEN </a:t>
            </a:r>
            <a:r>
              <a:rPr lang="en-GB" dirty="0" smtClean="0"/>
              <a:t>research </a:t>
            </a:r>
            <a:r>
              <a:rPr lang="en-GB" dirty="0"/>
              <a:t>team, made up of under 25s</a:t>
            </a:r>
          </a:p>
        </p:txBody>
      </p:sp>
      <p:pic>
        <p:nvPicPr>
          <p:cNvPr id="4" name="Picture 3"/>
          <p:cNvPicPr>
            <a:picLocks noChangeAspect="1"/>
          </p:cNvPicPr>
          <p:nvPr/>
        </p:nvPicPr>
        <p:blipFill>
          <a:blip r:embed="rId3"/>
          <a:stretch>
            <a:fillRect/>
          </a:stretch>
        </p:blipFill>
        <p:spPr>
          <a:xfrm>
            <a:off x="4399390" y="4772987"/>
            <a:ext cx="3170195" cy="2085013"/>
          </a:xfrm>
          <a:prstGeom prst="rect">
            <a:avLst/>
          </a:prstGeom>
        </p:spPr>
      </p:pic>
    </p:spTree>
    <p:extLst>
      <p:ext uri="{BB962C8B-B14F-4D97-AF65-F5344CB8AC3E}">
        <p14:creationId xmlns:p14="http://schemas.microsoft.com/office/powerpoint/2010/main" val="2521153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53631" y="4715480"/>
            <a:ext cx="3657600" cy="1333702"/>
          </a:xfrm>
          <a:solidFill>
            <a:srgbClr val="CCFFCC"/>
          </a:solidFill>
        </p:spPr>
        <p:txBody>
          <a:bodyPr>
            <a:normAutofit/>
          </a:bodyPr>
          <a:lstStyle/>
          <a:p>
            <a:r>
              <a:rPr lang="en-GB" sz="1800" dirty="0">
                <a:solidFill>
                  <a:schemeClr val="tx1"/>
                </a:solidFill>
              </a:rPr>
              <a:t>“I think that quite a lot of young people in </a:t>
            </a:r>
            <a:r>
              <a:rPr lang="en-GB" sz="1800" dirty="0" smtClean="0">
                <a:solidFill>
                  <a:schemeClr val="tx1"/>
                </a:solidFill>
              </a:rPr>
              <a:t>Shetland </a:t>
            </a:r>
            <a:r>
              <a:rPr lang="en-GB" sz="1800" dirty="0">
                <a:solidFill>
                  <a:schemeClr val="tx1"/>
                </a:solidFill>
              </a:rPr>
              <a:t>do drugs and drink alcohol because since </a:t>
            </a:r>
            <a:r>
              <a:rPr lang="en-GB" sz="1800" dirty="0" smtClean="0">
                <a:solidFill>
                  <a:schemeClr val="tx1"/>
                </a:solidFill>
              </a:rPr>
              <a:t>Shetland </a:t>
            </a:r>
            <a:r>
              <a:rPr lang="en-GB" sz="1800" dirty="0">
                <a:solidFill>
                  <a:schemeClr val="tx1"/>
                </a:solidFill>
              </a:rPr>
              <a:t>is quite a small place then its really easy to find out who sells stuff”</a:t>
            </a:r>
          </a:p>
          <a:p>
            <a:endParaRPr lang="en-GB" dirty="0"/>
          </a:p>
        </p:txBody>
      </p:sp>
      <p:sp>
        <p:nvSpPr>
          <p:cNvPr id="5" name="TextBox 4"/>
          <p:cNvSpPr txBox="1"/>
          <p:nvPr/>
        </p:nvSpPr>
        <p:spPr>
          <a:xfrm>
            <a:off x="3328641" y="2637747"/>
            <a:ext cx="6501160" cy="954107"/>
          </a:xfrm>
          <a:prstGeom prst="rect">
            <a:avLst/>
          </a:prstGeom>
          <a:solidFill>
            <a:schemeClr val="bg1"/>
          </a:solidFill>
        </p:spPr>
        <p:txBody>
          <a:bodyPr wrap="square" rtlCol="0">
            <a:spAutoFit/>
          </a:bodyPr>
          <a:lstStyle/>
          <a:p>
            <a:pPr algn="ctr"/>
            <a:r>
              <a:rPr lang="en-GB" sz="2800" b="1" dirty="0">
                <a:latin typeface="+mj-lt"/>
              </a:rPr>
              <a:t>There is widespread acceptance of use, but problem use is frowned upon or ignored </a:t>
            </a:r>
          </a:p>
        </p:txBody>
      </p:sp>
      <p:sp>
        <p:nvSpPr>
          <p:cNvPr id="6" name="TextBox 5"/>
          <p:cNvSpPr txBox="1"/>
          <p:nvPr/>
        </p:nvSpPr>
        <p:spPr>
          <a:xfrm rot="10800000" flipV="1">
            <a:off x="2553631" y="155534"/>
            <a:ext cx="3006774" cy="2308324"/>
          </a:xfrm>
          <a:prstGeom prst="rect">
            <a:avLst/>
          </a:prstGeom>
          <a:solidFill>
            <a:srgbClr val="CCCCFF"/>
          </a:solidFill>
        </p:spPr>
        <p:txBody>
          <a:bodyPr wrap="square" rtlCol="0">
            <a:spAutoFit/>
          </a:bodyPr>
          <a:lstStyle/>
          <a:p>
            <a:r>
              <a:rPr lang="en-GB" dirty="0"/>
              <a:t>“There’s so much peer pressure to take drugs and to drink - Shetlands drinking culture is really hard to be in when you don’t drink alcohol cause you’re seen as boring if you’re not getting drunk every weekend”</a:t>
            </a:r>
          </a:p>
        </p:txBody>
      </p:sp>
      <p:sp>
        <p:nvSpPr>
          <p:cNvPr id="7" name="TextBox 6"/>
          <p:cNvSpPr txBox="1"/>
          <p:nvPr/>
        </p:nvSpPr>
        <p:spPr>
          <a:xfrm>
            <a:off x="10086279" y="2730080"/>
            <a:ext cx="1731227" cy="1477328"/>
          </a:xfrm>
          <a:prstGeom prst="rect">
            <a:avLst/>
          </a:prstGeom>
          <a:solidFill>
            <a:srgbClr val="FECEE3"/>
          </a:solidFill>
        </p:spPr>
        <p:txBody>
          <a:bodyPr wrap="square" rtlCol="0">
            <a:spAutoFit/>
          </a:bodyPr>
          <a:lstStyle/>
          <a:p>
            <a:r>
              <a:rPr lang="en-GB" dirty="0"/>
              <a:t>“I think the problem is that its just there, its easily accessible.”</a:t>
            </a:r>
          </a:p>
        </p:txBody>
      </p:sp>
      <p:sp>
        <p:nvSpPr>
          <p:cNvPr id="9" name="TextBox 8"/>
          <p:cNvSpPr txBox="1"/>
          <p:nvPr/>
        </p:nvSpPr>
        <p:spPr>
          <a:xfrm>
            <a:off x="4479883" y="4109686"/>
            <a:ext cx="4558107" cy="369332"/>
          </a:xfrm>
          <a:prstGeom prst="rect">
            <a:avLst/>
          </a:prstGeom>
          <a:solidFill>
            <a:schemeClr val="accent3">
              <a:lumMod val="20000"/>
              <a:lumOff val="80000"/>
            </a:schemeClr>
          </a:solidFill>
        </p:spPr>
        <p:txBody>
          <a:bodyPr wrap="none" rtlCol="0">
            <a:spAutoFit/>
          </a:bodyPr>
          <a:lstStyle/>
          <a:p>
            <a:r>
              <a:rPr lang="en-GB" dirty="0"/>
              <a:t>“turning a blind eye. not my business attitude”</a:t>
            </a:r>
          </a:p>
        </p:txBody>
      </p:sp>
      <p:sp>
        <p:nvSpPr>
          <p:cNvPr id="10" name="TextBox 9"/>
          <p:cNvSpPr txBox="1"/>
          <p:nvPr/>
        </p:nvSpPr>
        <p:spPr>
          <a:xfrm rot="10800000" flipV="1">
            <a:off x="7429594" y="4565962"/>
            <a:ext cx="2752438" cy="2031325"/>
          </a:xfrm>
          <a:prstGeom prst="rect">
            <a:avLst/>
          </a:prstGeom>
          <a:solidFill>
            <a:schemeClr val="accent6">
              <a:lumMod val="40000"/>
              <a:lumOff val="60000"/>
            </a:schemeClr>
          </a:solidFill>
        </p:spPr>
        <p:txBody>
          <a:bodyPr wrap="square" rtlCol="0">
            <a:spAutoFit/>
          </a:bodyPr>
          <a:lstStyle/>
          <a:p>
            <a:r>
              <a:rPr lang="en-GB" dirty="0"/>
              <a:t>“It’s a hypocritical as it doesn’t see alcoholism and drinking to access an issue. Drug users and those in recovery are not supported enough by the community.”</a:t>
            </a:r>
          </a:p>
        </p:txBody>
      </p:sp>
      <p:sp>
        <p:nvSpPr>
          <p:cNvPr id="11" name="TextBox 10"/>
          <p:cNvSpPr txBox="1"/>
          <p:nvPr/>
        </p:nvSpPr>
        <p:spPr>
          <a:xfrm>
            <a:off x="5873042" y="1165808"/>
            <a:ext cx="2932771" cy="923330"/>
          </a:xfrm>
          <a:prstGeom prst="rect">
            <a:avLst/>
          </a:prstGeom>
          <a:solidFill>
            <a:srgbClr val="FFFF99"/>
          </a:solidFill>
        </p:spPr>
        <p:txBody>
          <a:bodyPr wrap="square" rtlCol="0">
            <a:spAutoFit/>
          </a:bodyPr>
          <a:lstStyle/>
          <a:p>
            <a:r>
              <a:rPr lang="en-GB" dirty="0"/>
              <a:t>“There are lots of people who do drugs and alcohol who are </a:t>
            </a:r>
            <a:r>
              <a:rPr lang="en-GB" dirty="0" smtClean="0"/>
              <a:t>under aged”</a:t>
            </a:r>
            <a:endParaRPr lang="en-GB" dirty="0"/>
          </a:p>
        </p:txBody>
      </p:sp>
    </p:spTree>
    <p:extLst>
      <p:ext uri="{BB962C8B-B14F-4D97-AF65-F5344CB8AC3E}">
        <p14:creationId xmlns:p14="http://schemas.microsoft.com/office/powerpoint/2010/main" val="25196863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48360" y="2089853"/>
            <a:ext cx="6965796" cy="1311269"/>
          </a:xfrm>
          <a:solidFill>
            <a:schemeClr val="bg1"/>
          </a:solidFill>
        </p:spPr>
        <p:txBody>
          <a:bodyPr>
            <a:noAutofit/>
          </a:bodyPr>
          <a:lstStyle/>
          <a:p>
            <a:pPr algn="ctr"/>
            <a:r>
              <a:rPr lang="en-GB" sz="3600" b="1" dirty="0">
                <a:solidFill>
                  <a:schemeClr val="tx1"/>
                </a:solidFill>
                <a:latin typeface="+mj-lt"/>
              </a:rPr>
              <a:t>There is no single reason why people use alcohol and other drugs</a:t>
            </a:r>
          </a:p>
        </p:txBody>
      </p:sp>
      <p:sp>
        <p:nvSpPr>
          <p:cNvPr id="4" name="TextBox 3"/>
          <p:cNvSpPr txBox="1"/>
          <p:nvPr/>
        </p:nvSpPr>
        <p:spPr>
          <a:xfrm>
            <a:off x="2215374" y="345687"/>
            <a:ext cx="3378819" cy="1200329"/>
          </a:xfrm>
          <a:prstGeom prst="rect">
            <a:avLst/>
          </a:prstGeom>
          <a:solidFill>
            <a:srgbClr val="FFCC99"/>
          </a:solidFill>
        </p:spPr>
        <p:txBody>
          <a:bodyPr wrap="square" rtlCol="0">
            <a:spAutoFit/>
          </a:bodyPr>
          <a:lstStyle/>
          <a:p>
            <a:r>
              <a:rPr lang="en-GB" dirty="0"/>
              <a:t>“Young people drink at the weekend because they’ve got fuck all else to do – put something on for them.”</a:t>
            </a:r>
          </a:p>
        </p:txBody>
      </p:sp>
      <p:sp>
        <p:nvSpPr>
          <p:cNvPr id="5" name="TextBox 4"/>
          <p:cNvSpPr txBox="1"/>
          <p:nvPr/>
        </p:nvSpPr>
        <p:spPr>
          <a:xfrm>
            <a:off x="6200078" y="945851"/>
            <a:ext cx="2362328" cy="923330"/>
          </a:xfrm>
          <a:prstGeom prst="rect">
            <a:avLst/>
          </a:prstGeom>
          <a:solidFill>
            <a:srgbClr val="CCCCFF"/>
          </a:solidFill>
        </p:spPr>
        <p:txBody>
          <a:bodyPr wrap="square" rtlCol="0">
            <a:spAutoFit/>
          </a:bodyPr>
          <a:lstStyle/>
          <a:p>
            <a:r>
              <a:rPr lang="en-GB" dirty="0"/>
              <a:t>“I feel like people do it often here because of boredom”</a:t>
            </a:r>
          </a:p>
        </p:txBody>
      </p:sp>
      <p:sp>
        <p:nvSpPr>
          <p:cNvPr id="6" name="TextBox 5"/>
          <p:cNvSpPr txBox="1"/>
          <p:nvPr/>
        </p:nvSpPr>
        <p:spPr>
          <a:xfrm rot="10800000" flipV="1">
            <a:off x="2215374" y="3680122"/>
            <a:ext cx="3111190" cy="2585323"/>
          </a:xfrm>
          <a:prstGeom prst="rect">
            <a:avLst/>
          </a:prstGeom>
          <a:solidFill>
            <a:srgbClr val="FECEE3"/>
          </a:solidFill>
        </p:spPr>
        <p:txBody>
          <a:bodyPr wrap="square" rtlCol="0">
            <a:spAutoFit/>
          </a:bodyPr>
          <a:lstStyle/>
          <a:p>
            <a:r>
              <a:rPr lang="en-GB" dirty="0"/>
              <a:t>“Its like kinda the drinking culture up here, we have a drinking culture that’s for sure, but it’s the two sides that’s really extreme like alcoholism and then there is just the having a drink cause your stressed after work which is still apart of drinking culture.”</a:t>
            </a:r>
          </a:p>
        </p:txBody>
      </p:sp>
      <p:sp>
        <p:nvSpPr>
          <p:cNvPr id="7" name="TextBox 6"/>
          <p:cNvSpPr txBox="1"/>
          <p:nvPr/>
        </p:nvSpPr>
        <p:spPr>
          <a:xfrm>
            <a:off x="6895170" y="3541622"/>
            <a:ext cx="4936274" cy="2862322"/>
          </a:xfrm>
          <a:prstGeom prst="rect">
            <a:avLst/>
          </a:prstGeom>
          <a:solidFill>
            <a:srgbClr val="FFFF99"/>
          </a:solidFill>
        </p:spPr>
        <p:txBody>
          <a:bodyPr wrap="square" rtlCol="0">
            <a:spAutoFit/>
          </a:bodyPr>
          <a:lstStyle/>
          <a:p>
            <a:r>
              <a:rPr lang="en-GB" dirty="0"/>
              <a:t>“…You know, young people are seeing the adults, do what they do. And up here, it’s not just young people that are out in that was. A lot of it is adults. And </a:t>
            </a:r>
            <a:r>
              <a:rPr lang="en-GB" dirty="0" smtClean="0"/>
              <a:t>they're </a:t>
            </a:r>
            <a:r>
              <a:rPr lang="en-GB" dirty="0"/>
              <a:t>the ones that </a:t>
            </a:r>
            <a:r>
              <a:rPr lang="en-GB" dirty="0" smtClean="0"/>
              <a:t>have </a:t>
            </a:r>
            <a:r>
              <a:rPr lang="en-GB" dirty="0"/>
              <a:t>been doing it for so long that maybe has become problematic, you know. And then </a:t>
            </a:r>
            <a:r>
              <a:rPr lang="en-GB" dirty="0" smtClean="0"/>
              <a:t>there's </a:t>
            </a:r>
            <a:r>
              <a:rPr lang="en-GB" dirty="0"/>
              <a:t>the ones that are still enjoying recreationally in order they hide it because they have to obviously so they don’t even see the people like healthily living their lives that way.”</a:t>
            </a:r>
          </a:p>
        </p:txBody>
      </p:sp>
    </p:spTree>
    <p:extLst>
      <p:ext uri="{BB962C8B-B14F-4D97-AF65-F5344CB8AC3E}">
        <p14:creationId xmlns:p14="http://schemas.microsoft.com/office/powerpoint/2010/main" val="3592922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71502" y="2667197"/>
            <a:ext cx="5378121" cy="1261775"/>
          </a:xfrm>
          <a:solidFill>
            <a:schemeClr val="bg1"/>
          </a:solidFill>
        </p:spPr>
        <p:txBody>
          <a:bodyPr>
            <a:noAutofit/>
          </a:bodyPr>
          <a:lstStyle/>
          <a:p>
            <a:pPr algn="ctr"/>
            <a:r>
              <a:rPr lang="en-GB" sz="3600" b="1" dirty="0">
                <a:solidFill>
                  <a:schemeClr val="tx1"/>
                </a:solidFill>
                <a:latin typeface="+mj-lt"/>
              </a:rPr>
              <a:t>There are differences across young people and locations </a:t>
            </a:r>
          </a:p>
        </p:txBody>
      </p:sp>
      <p:sp>
        <p:nvSpPr>
          <p:cNvPr id="4" name="TextBox 3"/>
          <p:cNvSpPr txBox="1"/>
          <p:nvPr/>
        </p:nvSpPr>
        <p:spPr>
          <a:xfrm>
            <a:off x="2337394" y="663995"/>
            <a:ext cx="4839629" cy="1754326"/>
          </a:xfrm>
          <a:prstGeom prst="rect">
            <a:avLst/>
          </a:prstGeom>
          <a:solidFill>
            <a:srgbClr val="FECEE3"/>
          </a:solidFill>
        </p:spPr>
        <p:txBody>
          <a:bodyPr wrap="square" rtlCol="0">
            <a:spAutoFit/>
          </a:bodyPr>
          <a:lstStyle/>
          <a:p>
            <a:r>
              <a:rPr lang="en-GB" dirty="0" smtClean="0"/>
              <a:t>“I'd </a:t>
            </a:r>
            <a:r>
              <a:rPr lang="en-GB" dirty="0"/>
              <a:t>say alcohol is a big issue surrounding young people as they feel maybe it’s a way of enjoyment as </a:t>
            </a:r>
            <a:r>
              <a:rPr lang="en-GB" dirty="0" smtClean="0"/>
              <a:t>Shetland </a:t>
            </a:r>
            <a:r>
              <a:rPr lang="en-GB" dirty="0"/>
              <a:t>lacks some major enjoyment places the young people can go and </a:t>
            </a:r>
            <a:r>
              <a:rPr lang="en-GB" dirty="0" smtClean="0"/>
              <a:t>I </a:t>
            </a:r>
            <a:r>
              <a:rPr lang="en-GB" dirty="0"/>
              <a:t>feel like drugs are a problem only to people who involve themselves in drugs”</a:t>
            </a:r>
          </a:p>
        </p:txBody>
      </p:sp>
      <p:sp>
        <p:nvSpPr>
          <p:cNvPr id="5" name="TextBox 4"/>
          <p:cNvSpPr txBox="1"/>
          <p:nvPr/>
        </p:nvSpPr>
        <p:spPr>
          <a:xfrm>
            <a:off x="2337394" y="4434876"/>
            <a:ext cx="3891775" cy="369332"/>
          </a:xfrm>
          <a:prstGeom prst="rect">
            <a:avLst/>
          </a:prstGeom>
          <a:solidFill>
            <a:srgbClr val="FFFF99"/>
          </a:solidFill>
        </p:spPr>
        <p:txBody>
          <a:bodyPr wrap="square" rtlCol="0">
            <a:spAutoFit/>
          </a:bodyPr>
          <a:lstStyle/>
          <a:p>
            <a:r>
              <a:rPr lang="en-GB" dirty="0"/>
              <a:t>“Some bits are good some bits are not.”</a:t>
            </a:r>
          </a:p>
        </p:txBody>
      </p:sp>
      <p:sp>
        <p:nvSpPr>
          <p:cNvPr id="6" name="TextBox 5"/>
          <p:cNvSpPr txBox="1"/>
          <p:nvPr/>
        </p:nvSpPr>
        <p:spPr>
          <a:xfrm>
            <a:off x="7393259" y="4434876"/>
            <a:ext cx="4270917" cy="923330"/>
          </a:xfrm>
          <a:prstGeom prst="rect">
            <a:avLst/>
          </a:prstGeom>
          <a:solidFill>
            <a:schemeClr val="accent3">
              <a:lumMod val="20000"/>
              <a:lumOff val="80000"/>
            </a:schemeClr>
          </a:solidFill>
        </p:spPr>
        <p:txBody>
          <a:bodyPr wrap="square" rtlCol="0">
            <a:spAutoFit/>
          </a:bodyPr>
          <a:lstStyle/>
          <a:p>
            <a:pPr marL="457200">
              <a:spcAft>
                <a:spcPts val="0"/>
              </a:spcAft>
            </a:pPr>
            <a:r>
              <a:rPr lang="en-GB" dirty="0">
                <a:latin typeface="Calibri" panose="020F0502020204030204" pitchFamily="34" charset="0"/>
                <a:ea typeface="Times New Roman" panose="02020603050405020304" pitchFamily="18" charset="0"/>
              </a:rPr>
              <a:t>“I </a:t>
            </a:r>
            <a:r>
              <a:rPr lang="en-GB" dirty="0" smtClean="0">
                <a:latin typeface="Calibri" panose="020F0502020204030204" pitchFamily="34" charset="0"/>
                <a:ea typeface="Times New Roman" panose="02020603050405020304" pitchFamily="18" charset="0"/>
              </a:rPr>
              <a:t>don't </a:t>
            </a:r>
            <a:r>
              <a:rPr lang="en-GB" dirty="0">
                <a:latin typeface="Calibri" panose="020F0502020204030204" pitchFamily="34" charset="0"/>
                <a:ea typeface="Times New Roman" panose="02020603050405020304" pitchFamily="18" charset="0"/>
              </a:rPr>
              <a:t>think its good because a lot of people in </a:t>
            </a:r>
            <a:r>
              <a:rPr lang="en-GB" dirty="0" smtClean="0">
                <a:latin typeface="Calibri" panose="020F0502020204030204" pitchFamily="34" charset="0"/>
                <a:ea typeface="Times New Roman" panose="02020603050405020304" pitchFamily="18" charset="0"/>
              </a:rPr>
              <a:t>Shetland </a:t>
            </a:r>
            <a:r>
              <a:rPr lang="en-GB" dirty="0">
                <a:latin typeface="Calibri" panose="020F0502020204030204" pitchFamily="34" charset="0"/>
                <a:ea typeface="Times New Roman" panose="02020603050405020304" pitchFamily="18" charset="0"/>
              </a:rPr>
              <a:t>is in trouble when they take part in alcohol and drugs”</a:t>
            </a:r>
            <a:endParaRPr lang="en-GB" dirty="0">
              <a:latin typeface="Calibri" panose="020F0502020204030204" pitchFamily="34" charset="0"/>
              <a:ea typeface="Calibri" panose="020F0502020204030204" pitchFamily="34" charset="0"/>
            </a:endParaRPr>
          </a:p>
        </p:txBody>
      </p:sp>
      <p:sp>
        <p:nvSpPr>
          <p:cNvPr id="7" name="TextBox 6"/>
          <p:cNvSpPr txBox="1"/>
          <p:nvPr/>
        </p:nvSpPr>
        <p:spPr>
          <a:xfrm>
            <a:off x="9406462" y="2836420"/>
            <a:ext cx="2412380" cy="923330"/>
          </a:xfrm>
          <a:prstGeom prst="rect">
            <a:avLst/>
          </a:prstGeom>
          <a:solidFill>
            <a:srgbClr val="CCFFCC"/>
          </a:solidFill>
        </p:spPr>
        <p:txBody>
          <a:bodyPr wrap="square" rtlCol="0">
            <a:spAutoFit/>
          </a:bodyPr>
          <a:lstStyle/>
          <a:p>
            <a:r>
              <a:rPr lang="en-GB" dirty="0"/>
              <a:t>“everyone knows at least 10 people who do drugs and/or alcohol</a:t>
            </a:r>
          </a:p>
        </p:txBody>
      </p:sp>
    </p:spTree>
    <p:extLst>
      <p:ext uri="{BB962C8B-B14F-4D97-AF65-F5344CB8AC3E}">
        <p14:creationId xmlns:p14="http://schemas.microsoft.com/office/powerpoint/2010/main" val="25969262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7083" y="490653"/>
            <a:ext cx="7176893" cy="686187"/>
          </a:xfrm>
        </p:spPr>
        <p:txBody>
          <a:bodyPr>
            <a:noAutofit/>
          </a:bodyPr>
          <a:lstStyle/>
          <a:p>
            <a:r>
              <a:rPr lang="en-GB" sz="6600" dirty="0" smtClean="0"/>
              <a:t>The Impact</a:t>
            </a:r>
            <a:endParaRPr lang="en-GB" sz="6600" dirty="0"/>
          </a:p>
        </p:txBody>
      </p:sp>
      <p:pic>
        <p:nvPicPr>
          <p:cNvPr id="4" name="Picture 3"/>
          <p:cNvPicPr>
            <a:picLocks noChangeAspect="1"/>
          </p:cNvPicPr>
          <p:nvPr/>
        </p:nvPicPr>
        <p:blipFill>
          <a:blip r:embed="rId3"/>
          <a:stretch>
            <a:fillRect/>
          </a:stretch>
        </p:blipFill>
        <p:spPr>
          <a:xfrm>
            <a:off x="3442823" y="1946275"/>
            <a:ext cx="5038725" cy="4143375"/>
          </a:xfrm>
          <a:prstGeom prst="rect">
            <a:avLst/>
          </a:prstGeom>
        </p:spPr>
      </p:pic>
    </p:spTree>
    <p:extLst>
      <p:ext uri="{BB962C8B-B14F-4D97-AF65-F5344CB8AC3E}">
        <p14:creationId xmlns:p14="http://schemas.microsoft.com/office/powerpoint/2010/main" val="31733601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4646" y="1763104"/>
            <a:ext cx="7206622" cy="1077218"/>
          </a:xfrm>
          <a:prstGeom prst="rect">
            <a:avLst/>
          </a:prstGeom>
          <a:noFill/>
        </p:spPr>
        <p:txBody>
          <a:bodyPr wrap="square" rtlCol="0">
            <a:spAutoFit/>
          </a:bodyPr>
          <a:lstStyle/>
          <a:p>
            <a:r>
              <a:rPr lang="en-GB" sz="3200" dirty="0"/>
              <a:t>The impact of alcohol and other drug culture in Shetland </a:t>
            </a:r>
          </a:p>
        </p:txBody>
      </p:sp>
      <p:sp>
        <p:nvSpPr>
          <p:cNvPr id="6" name="TextBox 5"/>
          <p:cNvSpPr txBox="1"/>
          <p:nvPr/>
        </p:nvSpPr>
        <p:spPr>
          <a:xfrm>
            <a:off x="2104646" y="3201752"/>
            <a:ext cx="10087354" cy="3139321"/>
          </a:xfrm>
          <a:prstGeom prst="rect">
            <a:avLst/>
          </a:prstGeom>
          <a:noFill/>
        </p:spPr>
        <p:txBody>
          <a:bodyPr wrap="square" rtlCol="0">
            <a:spAutoFit/>
          </a:bodyPr>
          <a:lstStyle/>
          <a:p>
            <a:r>
              <a:rPr lang="en-GB" sz="2000" dirty="0"/>
              <a:t>In this section, the views of young people on the </a:t>
            </a:r>
            <a:r>
              <a:rPr lang="en-GB" sz="2000" dirty="0" smtClean="0"/>
              <a:t>impact </a:t>
            </a:r>
            <a:r>
              <a:rPr lang="en-GB" sz="2000" dirty="0"/>
              <a:t>of the alcohol and other drugs culture in Shetland are described under the following headings:</a:t>
            </a:r>
          </a:p>
          <a:p>
            <a:endParaRPr lang="en-GB" sz="2000" dirty="0" smtClean="0"/>
          </a:p>
          <a:p>
            <a:r>
              <a:rPr lang="en-GB" sz="2000" dirty="0" smtClean="0"/>
              <a:t>-Negative </a:t>
            </a:r>
            <a:r>
              <a:rPr lang="en-GB" sz="2000" dirty="0"/>
              <a:t>experiences felt due to a widespread stigma throughout Shetland, problems being ignored and how the community impact affects young people </a:t>
            </a:r>
            <a:endParaRPr lang="en-GB" sz="2000" dirty="0" smtClean="0"/>
          </a:p>
          <a:p>
            <a:endParaRPr lang="en-GB" sz="2000" dirty="0" smtClean="0"/>
          </a:p>
          <a:p>
            <a:r>
              <a:rPr lang="en-GB" sz="2000" dirty="0" smtClean="0"/>
              <a:t>-Impact </a:t>
            </a:r>
            <a:r>
              <a:rPr lang="en-GB" sz="2000" dirty="0"/>
              <a:t>on Young people’s development and on their personal safety. Health repercussions relating to  lifestyle. </a:t>
            </a:r>
            <a:endParaRPr lang="en-GB" sz="2000" dirty="0" smtClean="0"/>
          </a:p>
          <a:p>
            <a:endParaRPr lang="en-GB" dirty="0" smtClean="0"/>
          </a:p>
          <a:p>
            <a:r>
              <a:rPr lang="en-GB" sz="2000" dirty="0" smtClean="0"/>
              <a:t>-Impact </a:t>
            </a:r>
            <a:r>
              <a:rPr lang="en-GB" sz="2000" dirty="0"/>
              <a:t>on mental and emotional wellbeing and relationships. </a:t>
            </a:r>
          </a:p>
        </p:txBody>
      </p:sp>
    </p:spTree>
    <p:extLst>
      <p:ext uri="{BB962C8B-B14F-4D97-AF65-F5344CB8AC3E}">
        <p14:creationId xmlns:p14="http://schemas.microsoft.com/office/powerpoint/2010/main" val="16914039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77890" y="2378996"/>
            <a:ext cx="6241749" cy="954107"/>
          </a:xfrm>
          <a:prstGeom prst="rect">
            <a:avLst/>
          </a:prstGeom>
          <a:solidFill>
            <a:schemeClr val="bg1"/>
          </a:solidFill>
        </p:spPr>
        <p:txBody>
          <a:bodyPr wrap="square" rtlCol="0">
            <a:spAutoFit/>
          </a:bodyPr>
          <a:lstStyle/>
          <a:p>
            <a:pPr algn="ctr"/>
            <a:r>
              <a:rPr lang="en-GB" sz="2800" dirty="0"/>
              <a:t>Impact on mental and emotional wellbeing and </a:t>
            </a:r>
            <a:r>
              <a:rPr lang="en-GB" sz="2800" dirty="0" smtClean="0"/>
              <a:t>relationships</a:t>
            </a:r>
            <a:endParaRPr lang="en-GB" dirty="0"/>
          </a:p>
        </p:txBody>
      </p:sp>
      <p:sp>
        <p:nvSpPr>
          <p:cNvPr id="3" name="TextBox 2"/>
          <p:cNvSpPr txBox="1"/>
          <p:nvPr/>
        </p:nvSpPr>
        <p:spPr>
          <a:xfrm>
            <a:off x="327259" y="2527987"/>
            <a:ext cx="2762453" cy="1200329"/>
          </a:xfrm>
          <a:prstGeom prst="rect">
            <a:avLst/>
          </a:prstGeom>
          <a:solidFill>
            <a:srgbClr val="FFFF99"/>
          </a:solidFill>
        </p:spPr>
        <p:txBody>
          <a:bodyPr wrap="square" rtlCol="0">
            <a:spAutoFit/>
          </a:bodyPr>
          <a:lstStyle/>
          <a:p>
            <a:r>
              <a:rPr lang="en-GB" dirty="0"/>
              <a:t>“Pressure, mental health, once your in that circle its hard to get out of it as they keep you in”</a:t>
            </a:r>
          </a:p>
        </p:txBody>
      </p:sp>
      <p:sp>
        <p:nvSpPr>
          <p:cNvPr id="8" name="TextBox 7"/>
          <p:cNvSpPr txBox="1"/>
          <p:nvPr/>
        </p:nvSpPr>
        <p:spPr>
          <a:xfrm>
            <a:off x="6663354" y="437310"/>
            <a:ext cx="4774130" cy="1754326"/>
          </a:xfrm>
          <a:prstGeom prst="rect">
            <a:avLst/>
          </a:prstGeom>
          <a:solidFill>
            <a:schemeClr val="accent1">
              <a:lumMod val="20000"/>
              <a:lumOff val="80000"/>
            </a:schemeClr>
          </a:solidFill>
        </p:spPr>
        <p:txBody>
          <a:bodyPr wrap="square" rtlCol="0">
            <a:spAutoFit/>
          </a:bodyPr>
          <a:lstStyle/>
          <a:p>
            <a:r>
              <a:rPr lang="en-GB" dirty="0"/>
              <a:t>“They’ll take drugs they might not even have any problems in their life but they’ll take drugs, then their mood goes down and they’ll become more dependant because it’s the only thing that  keeps them happy its because they’ve trained themselves to be happy about.”</a:t>
            </a:r>
          </a:p>
        </p:txBody>
      </p:sp>
      <p:sp>
        <p:nvSpPr>
          <p:cNvPr id="10" name="TextBox 9"/>
          <p:cNvSpPr txBox="1"/>
          <p:nvPr/>
        </p:nvSpPr>
        <p:spPr>
          <a:xfrm>
            <a:off x="471638" y="4299487"/>
            <a:ext cx="2473693" cy="1477328"/>
          </a:xfrm>
          <a:prstGeom prst="rect">
            <a:avLst/>
          </a:prstGeom>
          <a:solidFill>
            <a:srgbClr val="CCCCFF"/>
          </a:solidFill>
        </p:spPr>
        <p:txBody>
          <a:bodyPr wrap="square" rtlCol="0">
            <a:spAutoFit/>
          </a:bodyPr>
          <a:lstStyle/>
          <a:p>
            <a:r>
              <a:rPr lang="en-GB" dirty="0"/>
              <a:t>“I think you find your true friends who really wanna spend time with you when your no going oot to the pub.”</a:t>
            </a:r>
          </a:p>
        </p:txBody>
      </p:sp>
      <p:sp>
        <p:nvSpPr>
          <p:cNvPr id="11" name="TextBox 10"/>
          <p:cNvSpPr txBox="1"/>
          <p:nvPr/>
        </p:nvSpPr>
        <p:spPr>
          <a:xfrm>
            <a:off x="3445844" y="3883989"/>
            <a:ext cx="3638349" cy="1754326"/>
          </a:xfrm>
          <a:prstGeom prst="rect">
            <a:avLst/>
          </a:prstGeom>
          <a:solidFill>
            <a:srgbClr val="CCFFCC"/>
          </a:solidFill>
        </p:spPr>
        <p:txBody>
          <a:bodyPr wrap="square" rtlCol="0">
            <a:spAutoFit/>
          </a:bodyPr>
          <a:lstStyle/>
          <a:p>
            <a:r>
              <a:rPr lang="en-GB" dirty="0"/>
              <a:t>“Not knowing the danger and then overdosing you wid go oot and youd get absolutely blootered, black out, spew everywhar mak a fool of yourself because you didna keen whit wis gunna happen.”</a:t>
            </a:r>
          </a:p>
        </p:txBody>
      </p:sp>
      <p:sp>
        <p:nvSpPr>
          <p:cNvPr id="12" name="TextBox 11"/>
          <p:cNvSpPr txBox="1"/>
          <p:nvPr/>
        </p:nvSpPr>
        <p:spPr>
          <a:xfrm>
            <a:off x="832586" y="506455"/>
            <a:ext cx="3936732" cy="1477328"/>
          </a:xfrm>
          <a:prstGeom prst="rect">
            <a:avLst/>
          </a:prstGeom>
          <a:solidFill>
            <a:srgbClr val="FFCC99"/>
          </a:solidFill>
        </p:spPr>
        <p:txBody>
          <a:bodyPr wrap="square" rtlCol="0">
            <a:spAutoFit/>
          </a:bodyPr>
          <a:lstStyle/>
          <a:p>
            <a:r>
              <a:rPr lang="en-GB" dirty="0"/>
              <a:t>“I have a lot of friends that are definitely like in denial of the fact that they are addicted.” “they’re functioning addicts like they can go to work but like they’re doing it every night.”</a:t>
            </a:r>
          </a:p>
        </p:txBody>
      </p:sp>
      <p:sp>
        <p:nvSpPr>
          <p:cNvPr id="13" name="TextBox 12"/>
          <p:cNvSpPr txBox="1"/>
          <p:nvPr/>
        </p:nvSpPr>
        <p:spPr>
          <a:xfrm>
            <a:off x="7479878" y="3745490"/>
            <a:ext cx="3860672" cy="2031325"/>
          </a:xfrm>
          <a:prstGeom prst="rect">
            <a:avLst/>
          </a:prstGeom>
          <a:solidFill>
            <a:srgbClr val="FECEE3"/>
          </a:solidFill>
        </p:spPr>
        <p:txBody>
          <a:bodyPr wrap="square" rtlCol="0">
            <a:spAutoFit/>
          </a:bodyPr>
          <a:lstStyle/>
          <a:p>
            <a:r>
              <a:rPr lang="en-GB" dirty="0"/>
              <a:t>“So yeah, I think a lot of it has to do with socialising but also what support is there? I know so many people that use it as an escape, some people are just unlucky to fall down that rabbit hole a bit too much. Because they don’t have that support. ”</a:t>
            </a:r>
          </a:p>
        </p:txBody>
      </p:sp>
    </p:spTree>
    <p:extLst>
      <p:ext uri="{BB962C8B-B14F-4D97-AF65-F5344CB8AC3E}">
        <p14:creationId xmlns:p14="http://schemas.microsoft.com/office/powerpoint/2010/main" val="34204053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2649" y="2623863"/>
            <a:ext cx="7858909" cy="1384995"/>
          </a:xfrm>
          <a:prstGeom prst="rect">
            <a:avLst/>
          </a:prstGeom>
          <a:solidFill>
            <a:schemeClr val="bg1"/>
          </a:solidFill>
        </p:spPr>
        <p:txBody>
          <a:bodyPr wrap="square" rtlCol="0">
            <a:spAutoFit/>
          </a:bodyPr>
          <a:lstStyle/>
          <a:p>
            <a:pPr algn="ctr"/>
            <a:r>
              <a:rPr lang="en-GB" sz="2800" dirty="0" smtClean="0"/>
              <a:t>Young </a:t>
            </a:r>
            <a:r>
              <a:rPr lang="en-GB" sz="2800" dirty="0"/>
              <a:t>people’s development </a:t>
            </a:r>
            <a:r>
              <a:rPr lang="en-GB" sz="2800" dirty="0" smtClean="0"/>
              <a:t>and </a:t>
            </a:r>
            <a:r>
              <a:rPr lang="en-GB" sz="2800" dirty="0"/>
              <a:t>their personal safety. Health repercussions relating to </a:t>
            </a:r>
            <a:r>
              <a:rPr lang="en-GB" sz="2800" dirty="0" smtClean="0"/>
              <a:t>lifestyle. Finance.</a:t>
            </a:r>
            <a:endParaRPr lang="en-GB" sz="2800" dirty="0"/>
          </a:p>
        </p:txBody>
      </p:sp>
      <p:sp>
        <p:nvSpPr>
          <p:cNvPr id="3" name="TextBox 2"/>
          <p:cNvSpPr txBox="1"/>
          <p:nvPr/>
        </p:nvSpPr>
        <p:spPr>
          <a:xfrm>
            <a:off x="481263" y="224257"/>
            <a:ext cx="3513221" cy="2031325"/>
          </a:xfrm>
          <a:prstGeom prst="rect">
            <a:avLst/>
          </a:prstGeom>
          <a:solidFill>
            <a:srgbClr val="FECEE3"/>
          </a:solidFill>
        </p:spPr>
        <p:txBody>
          <a:bodyPr wrap="square" rtlCol="0">
            <a:spAutoFit/>
          </a:bodyPr>
          <a:lstStyle/>
          <a:p>
            <a:r>
              <a:rPr lang="en-GB" dirty="0"/>
              <a:t>When their health like gets really bad after all the things they’ve been doing with alcohol and drugs.” “Police.” “Car accidents.” “Whoo it goes down”- speaking about how much money you have, that’s a “bad” thing. “robbery”  </a:t>
            </a:r>
          </a:p>
        </p:txBody>
      </p:sp>
      <p:sp>
        <p:nvSpPr>
          <p:cNvPr id="4" name="TextBox 3"/>
          <p:cNvSpPr txBox="1"/>
          <p:nvPr/>
        </p:nvSpPr>
        <p:spPr>
          <a:xfrm>
            <a:off x="481263" y="4054499"/>
            <a:ext cx="3399361" cy="1477328"/>
          </a:xfrm>
          <a:prstGeom prst="rect">
            <a:avLst/>
          </a:prstGeom>
          <a:solidFill>
            <a:schemeClr val="accent1">
              <a:lumMod val="20000"/>
              <a:lumOff val="80000"/>
            </a:schemeClr>
          </a:solidFill>
        </p:spPr>
        <p:txBody>
          <a:bodyPr wrap="square" rtlCol="0">
            <a:spAutoFit/>
          </a:bodyPr>
          <a:lstStyle/>
          <a:p>
            <a:r>
              <a:rPr lang="en-GB" dirty="0"/>
              <a:t>“When it affects their physical health as well like losing family members could be relationship breakdown but it could also be them dying because of it.”</a:t>
            </a:r>
          </a:p>
        </p:txBody>
      </p:sp>
      <p:sp>
        <p:nvSpPr>
          <p:cNvPr id="6" name="TextBox 5"/>
          <p:cNvSpPr txBox="1"/>
          <p:nvPr/>
        </p:nvSpPr>
        <p:spPr>
          <a:xfrm>
            <a:off x="4772723" y="4054499"/>
            <a:ext cx="6883002" cy="2031325"/>
          </a:xfrm>
          <a:prstGeom prst="rect">
            <a:avLst/>
          </a:prstGeom>
          <a:solidFill>
            <a:srgbClr val="FFFF99"/>
          </a:solidFill>
        </p:spPr>
        <p:txBody>
          <a:bodyPr wrap="square" rtlCol="0">
            <a:spAutoFit/>
          </a:bodyPr>
          <a:lstStyle/>
          <a:p>
            <a:r>
              <a:rPr lang="en-GB" dirty="0"/>
              <a:t>“I’m even thinking because I know people that have really good life prospects, but they’re all taking coke all the time. And like I’m thinking someone in particular, they have a really well- paying job, like they literally could have paid off a house by now. But they have absolutely nothing to show for the money that they’ve been earning since they were 18 on, which I think is so sad and they don’t see no problem with it.”</a:t>
            </a:r>
          </a:p>
        </p:txBody>
      </p:sp>
      <p:sp>
        <p:nvSpPr>
          <p:cNvPr id="7" name="TextBox 6"/>
          <p:cNvSpPr txBox="1"/>
          <p:nvPr/>
        </p:nvSpPr>
        <p:spPr>
          <a:xfrm>
            <a:off x="4474339" y="387951"/>
            <a:ext cx="5509876" cy="923330"/>
          </a:xfrm>
          <a:prstGeom prst="rect">
            <a:avLst/>
          </a:prstGeom>
          <a:solidFill>
            <a:srgbClr val="CCFFCC"/>
          </a:solidFill>
        </p:spPr>
        <p:txBody>
          <a:bodyPr wrap="square" rtlCol="0">
            <a:spAutoFit/>
          </a:bodyPr>
          <a:lstStyle/>
          <a:p>
            <a:r>
              <a:rPr lang="en-GB" dirty="0"/>
              <a:t>“People our age haven’t got fully developed brains yet and its like its really harmful even if you just do it once it can really mess you up for the rest of their life.”</a:t>
            </a:r>
          </a:p>
        </p:txBody>
      </p:sp>
      <p:sp>
        <p:nvSpPr>
          <p:cNvPr id="8" name="TextBox 7"/>
          <p:cNvSpPr txBox="1"/>
          <p:nvPr/>
        </p:nvSpPr>
        <p:spPr>
          <a:xfrm>
            <a:off x="8544652" y="1778475"/>
            <a:ext cx="3111073" cy="646331"/>
          </a:xfrm>
          <a:prstGeom prst="rect">
            <a:avLst/>
          </a:prstGeom>
          <a:solidFill>
            <a:srgbClr val="CCCCFF"/>
          </a:solidFill>
        </p:spPr>
        <p:txBody>
          <a:bodyPr wrap="square" rtlCol="0">
            <a:spAutoFit/>
          </a:bodyPr>
          <a:lstStyle/>
          <a:p>
            <a:r>
              <a:rPr lang="en-GB" dirty="0"/>
              <a:t>“When you are having money troubles because of it.”</a:t>
            </a:r>
          </a:p>
        </p:txBody>
      </p:sp>
      <p:sp>
        <p:nvSpPr>
          <p:cNvPr id="9" name="TextBox 8"/>
          <p:cNvSpPr txBox="1"/>
          <p:nvPr/>
        </p:nvSpPr>
        <p:spPr>
          <a:xfrm>
            <a:off x="4772723" y="1849838"/>
            <a:ext cx="2981367" cy="369332"/>
          </a:xfrm>
          <a:prstGeom prst="rect">
            <a:avLst/>
          </a:prstGeom>
          <a:solidFill>
            <a:srgbClr val="FFCC99"/>
          </a:solidFill>
        </p:spPr>
        <p:txBody>
          <a:bodyPr wrap="square" rtlCol="0">
            <a:spAutoFit/>
          </a:bodyPr>
          <a:lstStyle/>
          <a:p>
            <a:r>
              <a:rPr lang="en-GB" dirty="0"/>
              <a:t>“drugs are a waste of money”</a:t>
            </a:r>
          </a:p>
        </p:txBody>
      </p:sp>
    </p:spTree>
    <p:extLst>
      <p:ext uri="{BB962C8B-B14F-4D97-AF65-F5344CB8AC3E}">
        <p14:creationId xmlns:p14="http://schemas.microsoft.com/office/powerpoint/2010/main" val="38031411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7638" y="1645573"/>
            <a:ext cx="2425567" cy="646331"/>
          </a:xfrm>
          <a:prstGeom prst="rect">
            <a:avLst/>
          </a:prstGeom>
          <a:solidFill>
            <a:srgbClr val="FECEE3"/>
          </a:solidFill>
        </p:spPr>
        <p:txBody>
          <a:bodyPr wrap="square" rtlCol="0">
            <a:spAutoFit/>
          </a:bodyPr>
          <a:lstStyle/>
          <a:p>
            <a:r>
              <a:rPr lang="en-GB" dirty="0"/>
              <a:t>“Something needs to be done about stigma.”</a:t>
            </a:r>
          </a:p>
        </p:txBody>
      </p:sp>
      <p:sp>
        <p:nvSpPr>
          <p:cNvPr id="7" name="TextBox 6"/>
          <p:cNvSpPr txBox="1"/>
          <p:nvPr/>
        </p:nvSpPr>
        <p:spPr>
          <a:xfrm>
            <a:off x="6036602" y="248151"/>
            <a:ext cx="3539750" cy="923330"/>
          </a:xfrm>
          <a:prstGeom prst="rect">
            <a:avLst/>
          </a:prstGeom>
          <a:solidFill>
            <a:srgbClr val="CCCCFF"/>
          </a:solidFill>
        </p:spPr>
        <p:txBody>
          <a:bodyPr wrap="square" rtlCol="0">
            <a:spAutoFit/>
          </a:bodyPr>
          <a:lstStyle/>
          <a:p>
            <a:r>
              <a:rPr lang="en-GB" dirty="0"/>
              <a:t>“If you don’t drink or do drugs then sometimes you’ll just lose a lot of friends.”</a:t>
            </a:r>
          </a:p>
        </p:txBody>
      </p:sp>
      <p:sp>
        <p:nvSpPr>
          <p:cNvPr id="8" name="TextBox 7"/>
          <p:cNvSpPr txBox="1"/>
          <p:nvPr/>
        </p:nvSpPr>
        <p:spPr>
          <a:xfrm>
            <a:off x="7016817" y="2002055"/>
            <a:ext cx="184731" cy="369332"/>
          </a:xfrm>
          <a:prstGeom prst="rect">
            <a:avLst/>
          </a:prstGeom>
          <a:noFill/>
        </p:spPr>
        <p:txBody>
          <a:bodyPr wrap="none" rtlCol="0">
            <a:spAutoFit/>
          </a:bodyPr>
          <a:lstStyle/>
          <a:p>
            <a:endParaRPr lang="en-GB" dirty="0"/>
          </a:p>
        </p:txBody>
      </p:sp>
      <p:sp>
        <p:nvSpPr>
          <p:cNvPr id="10" name="TextBox 9"/>
          <p:cNvSpPr txBox="1"/>
          <p:nvPr/>
        </p:nvSpPr>
        <p:spPr>
          <a:xfrm>
            <a:off x="389894" y="52932"/>
            <a:ext cx="5182950" cy="1200329"/>
          </a:xfrm>
          <a:prstGeom prst="rect">
            <a:avLst/>
          </a:prstGeom>
          <a:solidFill>
            <a:srgbClr val="FFCC99"/>
          </a:solidFill>
        </p:spPr>
        <p:txBody>
          <a:bodyPr wrap="square" rtlCol="0">
            <a:spAutoFit/>
          </a:bodyPr>
          <a:lstStyle/>
          <a:p>
            <a:r>
              <a:rPr lang="en-GB" dirty="0"/>
              <a:t>“This is kind of a situation but like when all your friends do to because they know you will take care of them but then they’re using the fact that you will take of them to do dangerous acts.”</a:t>
            </a:r>
          </a:p>
        </p:txBody>
      </p:sp>
      <p:sp>
        <p:nvSpPr>
          <p:cNvPr id="11" name="TextBox 10"/>
          <p:cNvSpPr txBox="1"/>
          <p:nvPr/>
        </p:nvSpPr>
        <p:spPr>
          <a:xfrm>
            <a:off x="9872678" y="758921"/>
            <a:ext cx="2030931" cy="2585323"/>
          </a:xfrm>
          <a:prstGeom prst="rect">
            <a:avLst/>
          </a:prstGeom>
          <a:solidFill>
            <a:schemeClr val="accent6">
              <a:lumMod val="20000"/>
              <a:lumOff val="80000"/>
            </a:schemeClr>
          </a:solidFill>
        </p:spPr>
        <p:txBody>
          <a:bodyPr wrap="square" rtlCol="0">
            <a:spAutoFit/>
          </a:bodyPr>
          <a:lstStyle/>
          <a:p>
            <a:r>
              <a:rPr lang="en-GB" dirty="0"/>
              <a:t>“It’s an issue when you personally don’t want to do any kind of drugs or alcohol but all your friends do and you kind of get left out or they start ignoring you.”</a:t>
            </a:r>
          </a:p>
        </p:txBody>
      </p:sp>
      <p:sp>
        <p:nvSpPr>
          <p:cNvPr id="13" name="TextBox 12"/>
          <p:cNvSpPr txBox="1"/>
          <p:nvPr/>
        </p:nvSpPr>
        <p:spPr>
          <a:xfrm>
            <a:off x="4406484" y="1554878"/>
            <a:ext cx="4586184" cy="369332"/>
          </a:xfrm>
          <a:prstGeom prst="rect">
            <a:avLst/>
          </a:prstGeom>
          <a:solidFill>
            <a:schemeClr val="accent1">
              <a:lumMod val="20000"/>
              <a:lumOff val="80000"/>
            </a:schemeClr>
          </a:solidFill>
        </p:spPr>
        <p:txBody>
          <a:bodyPr wrap="square" rtlCol="0">
            <a:spAutoFit/>
          </a:bodyPr>
          <a:lstStyle/>
          <a:p>
            <a:r>
              <a:rPr lang="en-GB" dirty="0"/>
              <a:t>“So like doing it because </a:t>
            </a:r>
            <a:r>
              <a:rPr lang="en-GB" dirty="0" smtClean="0"/>
              <a:t>everyone's </a:t>
            </a:r>
            <a:r>
              <a:rPr lang="en-GB" dirty="0"/>
              <a:t>doing it.”</a:t>
            </a:r>
          </a:p>
        </p:txBody>
      </p:sp>
      <p:sp>
        <p:nvSpPr>
          <p:cNvPr id="14" name="TextBox 13"/>
          <p:cNvSpPr txBox="1"/>
          <p:nvPr/>
        </p:nvSpPr>
        <p:spPr>
          <a:xfrm>
            <a:off x="7544899" y="4002041"/>
            <a:ext cx="4062907" cy="2031325"/>
          </a:xfrm>
          <a:prstGeom prst="rect">
            <a:avLst/>
          </a:prstGeom>
          <a:solidFill>
            <a:srgbClr val="FFFF99"/>
          </a:solidFill>
        </p:spPr>
        <p:txBody>
          <a:bodyPr wrap="square" rtlCol="0">
            <a:spAutoFit/>
          </a:bodyPr>
          <a:lstStyle/>
          <a:p>
            <a:r>
              <a:rPr lang="en-GB" dirty="0"/>
              <a:t>“Just like I seem to hear a lot about this person or that person. And it’s always at the moment, it seems to be coke and heroin. Yeah, well, mostly crack and heroin, which is pretty bad, because everyone gets bored of coke, and then they go up to crack.”</a:t>
            </a:r>
          </a:p>
        </p:txBody>
      </p:sp>
      <p:sp>
        <p:nvSpPr>
          <p:cNvPr id="15" name="TextBox 14"/>
          <p:cNvSpPr txBox="1"/>
          <p:nvPr/>
        </p:nvSpPr>
        <p:spPr>
          <a:xfrm>
            <a:off x="415066" y="4249086"/>
            <a:ext cx="6694116" cy="2031325"/>
          </a:xfrm>
          <a:prstGeom prst="rect">
            <a:avLst/>
          </a:prstGeom>
          <a:solidFill>
            <a:schemeClr val="accent2">
              <a:lumMod val="20000"/>
              <a:lumOff val="80000"/>
            </a:schemeClr>
          </a:solidFill>
        </p:spPr>
        <p:txBody>
          <a:bodyPr wrap="square" rtlCol="0">
            <a:spAutoFit/>
          </a:bodyPr>
          <a:lstStyle/>
          <a:p>
            <a:r>
              <a:rPr lang="en-GB" dirty="0"/>
              <a:t>“There is a light side and a dark side, light side being good times, fun with friends, making memories but there is definitely a dark side, alcoholism is covered up and nobody questions it when people start drinking or taking too much stuff until people are too far in and then they are just faced with stigma. Though there are many people who you would never guess have problems with drink and drugs but manage to cover it up.”</a:t>
            </a:r>
          </a:p>
        </p:txBody>
      </p:sp>
      <p:sp>
        <p:nvSpPr>
          <p:cNvPr id="3" name="TextBox 2"/>
          <p:cNvSpPr txBox="1"/>
          <p:nvPr/>
        </p:nvSpPr>
        <p:spPr>
          <a:xfrm>
            <a:off x="1838896" y="2513247"/>
            <a:ext cx="7467896" cy="1454950"/>
          </a:xfrm>
          <a:prstGeom prst="rect">
            <a:avLst/>
          </a:prstGeom>
          <a:solidFill>
            <a:schemeClr val="bg1"/>
          </a:solidFill>
        </p:spPr>
        <p:txBody>
          <a:bodyPr wrap="square" rtlCol="0">
            <a:spAutoFit/>
          </a:bodyPr>
          <a:lstStyle/>
          <a:p>
            <a:pPr algn="ctr">
              <a:lnSpc>
                <a:spcPct val="107000"/>
              </a:lnSpc>
            </a:pPr>
            <a:r>
              <a:rPr lang="en-GB" sz="2800" dirty="0" smtClean="0"/>
              <a:t>Young people believe the negative impacts are made worse by problems being ignored, stigma, and peer pressure. </a:t>
            </a:r>
            <a:endParaRPr lang="en-GB" sz="2800" dirty="0"/>
          </a:p>
        </p:txBody>
      </p:sp>
    </p:spTree>
    <p:extLst>
      <p:ext uri="{BB962C8B-B14F-4D97-AF65-F5344CB8AC3E}">
        <p14:creationId xmlns:p14="http://schemas.microsoft.com/office/powerpoint/2010/main" val="39544988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FB21B-A63A-1ED9-1456-BD51CBFF65EA}"/>
              </a:ext>
            </a:extLst>
          </p:cNvPr>
          <p:cNvSpPr>
            <a:spLocks noGrp="1"/>
          </p:cNvSpPr>
          <p:nvPr>
            <p:ph type="title"/>
          </p:nvPr>
        </p:nvSpPr>
        <p:spPr>
          <a:xfrm>
            <a:off x="2069635" y="834673"/>
            <a:ext cx="7308540" cy="1646020"/>
          </a:xfrm>
        </p:spPr>
        <p:txBody>
          <a:bodyPr>
            <a:normAutofit fontScale="90000"/>
          </a:bodyPr>
          <a:lstStyle/>
          <a:p>
            <a:r>
              <a:rPr lang="en-GB" dirty="0"/>
              <a:t>What young people want</a:t>
            </a:r>
          </a:p>
        </p:txBody>
      </p:sp>
      <p:sp>
        <p:nvSpPr>
          <p:cNvPr id="3" name="Text Placeholder 2">
            <a:extLst>
              <a:ext uri="{FF2B5EF4-FFF2-40B4-BE49-F238E27FC236}">
                <a16:creationId xmlns:a16="http://schemas.microsoft.com/office/drawing/2014/main" id="{ACE07885-9E9F-E388-A276-96D898933954}"/>
              </a:ext>
            </a:extLst>
          </p:cNvPr>
          <p:cNvSpPr>
            <a:spLocks noGrp="1"/>
          </p:cNvSpPr>
          <p:nvPr>
            <p:ph type="body" idx="1"/>
          </p:nvPr>
        </p:nvSpPr>
        <p:spPr>
          <a:xfrm>
            <a:off x="2314962" y="4645219"/>
            <a:ext cx="5948092" cy="1500187"/>
          </a:xfrm>
        </p:spPr>
        <p:txBody>
          <a:bodyPr>
            <a:normAutofit/>
          </a:bodyPr>
          <a:lstStyle/>
          <a:p>
            <a:r>
              <a:rPr lang="en-GB" sz="2800" dirty="0">
                <a:latin typeface="Calibri" panose="020F0502020204030204" pitchFamily="34" charset="0"/>
                <a:ea typeface="Calibri" panose="020F0502020204030204" pitchFamily="34" charset="0"/>
              </a:rPr>
              <a:t>Ideas for change suggested by young people to improve Shetlands alcohol and drug culture.</a:t>
            </a:r>
            <a:endParaRPr lang="en-GB" sz="2800" dirty="0"/>
          </a:p>
        </p:txBody>
      </p:sp>
      <p:pic>
        <p:nvPicPr>
          <p:cNvPr id="4" name="Picture 3"/>
          <p:cNvPicPr>
            <a:picLocks noChangeAspect="1"/>
          </p:cNvPicPr>
          <p:nvPr/>
        </p:nvPicPr>
        <p:blipFill>
          <a:blip r:embed="rId3"/>
          <a:stretch>
            <a:fillRect/>
          </a:stretch>
        </p:blipFill>
        <p:spPr>
          <a:xfrm>
            <a:off x="8263054" y="2480693"/>
            <a:ext cx="3694496" cy="4377307"/>
          </a:xfrm>
          <a:prstGeom prst="rect">
            <a:avLst/>
          </a:prstGeom>
        </p:spPr>
      </p:pic>
    </p:spTree>
    <p:extLst>
      <p:ext uri="{BB962C8B-B14F-4D97-AF65-F5344CB8AC3E}">
        <p14:creationId xmlns:p14="http://schemas.microsoft.com/office/powerpoint/2010/main" val="13470493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5277" y="0"/>
            <a:ext cx="7270596" cy="3140765"/>
          </a:xfrm>
        </p:spPr>
        <p:txBody>
          <a:bodyPr>
            <a:normAutofit fontScale="90000"/>
          </a:bodyPr>
          <a:lstStyle/>
          <a:p>
            <a:pPr>
              <a:spcAft>
                <a:spcPts val="0"/>
              </a:spcAft>
            </a:pPr>
            <a:r>
              <a:rPr lang="en-GB" sz="4000" dirty="0" smtClean="0">
                <a:solidFill>
                  <a:schemeClr val="accent4">
                    <a:lumMod val="50000"/>
                  </a:schemeClr>
                </a:solidFill>
                <a:latin typeface="Calibri" panose="020F0502020204030204" pitchFamily="34" charset="0"/>
                <a:ea typeface="Calibri" panose="020F0502020204030204" pitchFamily="34" charset="0"/>
              </a:rPr>
              <a:t/>
            </a:r>
            <a:br>
              <a:rPr lang="en-GB" sz="4000" dirty="0" smtClean="0">
                <a:solidFill>
                  <a:schemeClr val="accent4">
                    <a:lumMod val="50000"/>
                  </a:schemeClr>
                </a:solidFill>
                <a:latin typeface="Calibri" panose="020F0502020204030204" pitchFamily="34" charset="0"/>
                <a:ea typeface="Calibri" panose="020F0502020204030204" pitchFamily="34" charset="0"/>
              </a:rPr>
            </a:br>
            <a:r>
              <a:rPr lang="en-GB" sz="4000" dirty="0">
                <a:solidFill>
                  <a:schemeClr val="accent4">
                    <a:lumMod val="50000"/>
                  </a:schemeClr>
                </a:solidFill>
                <a:latin typeface="Calibri" panose="020F0502020204030204" pitchFamily="34" charset="0"/>
                <a:ea typeface="Calibri" panose="020F0502020204030204" pitchFamily="34" charset="0"/>
              </a:rPr>
              <a:t/>
            </a:r>
            <a:br>
              <a:rPr lang="en-GB" sz="4000" dirty="0">
                <a:solidFill>
                  <a:schemeClr val="accent4">
                    <a:lumMod val="50000"/>
                  </a:schemeClr>
                </a:solidFill>
                <a:latin typeface="Calibri" panose="020F0502020204030204" pitchFamily="34" charset="0"/>
                <a:ea typeface="Calibri" panose="020F0502020204030204" pitchFamily="34" charset="0"/>
              </a:rPr>
            </a:br>
            <a:r>
              <a:rPr lang="en-GB" sz="4000" dirty="0" smtClean="0">
                <a:solidFill>
                  <a:schemeClr val="accent4">
                    <a:lumMod val="50000"/>
                  </a:schemeClr>
                </a:solidFill>
                <a:latin typeface="Calibri" panose="020F0502020204030204" pitchFamily="34" charset="0"/>
                <a:ea typeface="Calibri" panose="020F0502020204030204" pitchFamily="34" charset="0"/>
              </a:rPr>
              <a:t>I</a:t>
            </a:r>
            <a:r>
              <a:rPr lang="en-GB" sz="3600" dirty="0" smtClean="0">
                <a:solidFill>
                  <a:schemeClr val="accent4">
                    <a:lumMod val="50000"/>
                  </a:schemeClr>
                </a:solidFill>
                <a:latin typeface="Calibri" panose="020F0502020204030204" pitchFamily="34" charset="0"/>
                <a:ea typeface="Calibri" panose="020F0502020204030204" pitchFamily="34" charset="0"/>
              </a:rPr>
              <a:t>deas </a:t>
            </a:r>
            <a:r>
              <a:rPr lang="en-GB" sz="3600" dirty="0">
                <a:solidFill>
                  <a:schemeClr val="accent4">
                    <a:lumMod val="50000"/>
                  </a:schemeClr>
                </a:solidFill>
                <a:latin typeface="Calibri" panose="020F0502020204030204" pitchFamily="34" charset="0"/>
                <a:ea typeface="Calibri" panose="020F0502020204030204" pitchFamily="34" charset="0"/>
              </a:rPr>
              <a:t>for change suggested by young people to improve Shetlands alcohol and drug </a:t>
            </a:r>
            <a:r>
              <a:rPr lang="en-GB" sz="3600" dirty="0" smtClean="0">
                <a:solidFill>
                  <a:schemeClr val="accent4">
                    <a:lumMod val="50000"/>
                  </a:schemeClr>
                </a:solidFill>
                <a:latin typeface="Calibri" panose="020F0502020204030204" pitchFamily="34" charset="0"/>
                <a:ea typeface="Calibri" panose="020F0502020204030204" pitchFamily="34" charset="0"/>
              </a:rPr>
              <a:t>culture</a:t>
            </a:r>
            <a:r>
              <a:rPr lang="en-GB" sz="4800" dirty="0">
                <a:latin typeface="Calibri" panose="020F0502020204030204" pitchFamily="34" charset="0"/>
                <a:ea typeface="Calibri" panose="020F0502020204030204" pitchFamily="34" charset="0"/>
              </a:rPr>
              <a:t/>
            </a:r>
            <a:br>
              <a:rPr lang="en-GB" sz="4800" dirty="0">
                <a:latin typeface="Calibri" panose="020F0502020204030204" pitchFamily="34" charset="0"/>
                <a:ea typeface="Calibri" panose="020F0502020204030204" pitchFamily="34" charset="0"/>
              </a:rPr>
            </a:br>
            <a:endParaRPr lang="en-GB" sz="4800" dirty="0"/>
          </a:p>
        </p:txBody>
      </p:sp>
      <p:sp>
        <p:nvSpPr>
          <p:cNvPr id="5" name="TextBox 4"/>
          <p:cNvSpPr txBox="1"/>
          <p:nvPr/>
        </p:nvSpPr>
        <p:spPr>
          <a:xfrm>
            <a:off x="2085277" y="2877015"/>
            <a:ext cx="9222057" cy="3554819"/>
          </a:xfrm>
          <a:prstGeom prst="rect">
            <a:avLst/>
          </a:prstGeom>
          <a:noFill/>
        </p:spPr>
        <p:txBody>
          <a:bodyPr wrap="square" rtlCol="0">
            <a:spAutoFit/>
          </a:bodyPr>
          <a:lstStyle/>
          <a:p>
            <a:pPr>
              <a:spcAft>
                <a:spcPts val="0"/>
              </a:spcAft>
            </a:pPr>
            <a:r>
              <a:rPr lang="en-GB" sz="2500" dirty="0">
                <a:latin typeface="Calibri" panose="020F0502020204030204" pitchFamily="34" charset="0"/>
                <a:ea typeface="Calibri" panose="020F0502020204030204" pitchFamily="34" charset="0"/>
              </a:rPr>
              <a:t>In this section, </a:t>
            </a:r>
            <a:r>
              <a:rPr lang="en-GB" sz="2500" dirty="0" smtClean="0">
                <a:latin typeface="Calibri" panose="020F0502020204030204" pitchFamily="34" charset="0"/>
                <a:ea typeface="Calibri" panose="020F0502020204030204" pitchFamily="34" charset="0"/>
              </a:rPr>
              <a:t>young peoples views and opinions of improvements that are needed in Shetland are described under the following headings:</a:t>
            </a:r>
          </a:p>
          <a:p>
            <a:pPr>
              <a:spcAft>
                <a:spcPts val="0"/>
              </a:spcAft>
            </a:pPr>
            <a:r>
              <a:rPr lang="en-GB" sz="2500" dirty="0" smtClean="0">
                <a:latin typeface="Calibri" panose="020F0502020204030204" pitchFamily="34" charset="0"/>
                <a:ea typeface="Calibri" panose="020F0502020204030204" pitchFamily="34" charset="0"/>
              </a:rPr>
              <a:t>-</a:t>
            </a:r>
            <a:r>
              <a:rPr lang="en-GB" sz="2500" dirty="0"/>
              <a:t>Change is needed to normalise asking for help and to reduce </a:t>
            </a:r>
            <a:r>
              <a:rPr lang="en-GB" sz="2500" dirty="0" smtClean="0"/>
              <a:t>stigma</a:t>
            </a:r>
          </a:p>
          <a:p>
            <a:pPr>
              <a:spcAft>
                <a:spcPts val="0"/>
              </a:spcAft>
            </a:pPr>
            <a:r>
              <a:rPr lang="en-GB" sz="2500" dirty="0" smtClean="0">
                <a:latin typeface="Calibri" panose="020F0502020204030204" pitchFamily="34" charset="0"/>
                <a:ea typeface="Calibri" panose="020F0502020204030204" pitchFamily="34" charset="0"/>
              </a:rPr>
              <a:t>-</a:t>
            </a:r>
            <a:r>
              <a:rPr lang="en-GB" sz="2500" dirty="0"/>
              <a:t>More access to diverse </a:t>
            </a:r>
            <a:r>
              <a:rPr lang="en-GB" sz="2500" dirty="0" smtClean="0"/>
              <a:t>ranges </a:t>
            </a:r>
            <a:r>
              <a:rPr lang="en-GB" sz="2500" dirty="0"/>
              <a:t>of support and education to reduce the appeal of alcohol and other drugs. </a:t>
            </a:r>
            <a:endParaRPr lang="en-GB" sz="2500" dirty="0" smtClean="0"/>
          </a:p>
          <a:p>
            <a:pPr>
              <a:spcAft>
                <a:spcPts val="0"/>
              </a:spcAft>
            </a:pPr>
            <a:r>
              <a:rPr lang="en-GB" sz="2500" dirty="0" smtClean="0">
                <a:latin typeface="Calibri" panose="020F0502020204030204" pitchFamily="34" charset="0"/>
                <a:ea typeface="Calibri" panose="020F0502020204030204" pitchFamily="34" charset="0"/>
              </a:rPr>
              <a:t>-</a:t>
            </a:r>
            <a:r>
              <a:rPr lang="en-GB" sz="2500" dirty="0"/>
              <a:t>The need for diverse opportunities to provide more choices for young people and the need for positive mentors to model these lifestyle choices</a:t>
            </a:r>
            <a:endParaRPr lang="en-GB" sz="25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34996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3C949-85E5-BF31-2713-DED06A73F312}"/>
              </a:ext>
            </a:extLst>
          </p:cNvPr>
          <p:cNvSpPr>
            <a:spLocks noGrp="1"/>
          </p:cNvSpPr>
          <p:nvPr>
            <p:ph type="title"/>
          </p:nvPr>
        </p:nvSpPr>
        <p:spPr/>
        <p:txBody>
          <a:bodyPr/>
          <a:lstStyle/>
          <a:p>
            <a:r>
              <a:rPr lang="en-GB" dirty="0" smtClean="0">
                <a:solidFill>
                  <a:schemeClr val="bg1"/>
                </a:solidFill>
              </a:rPr>
              <a:t>Purpose of the research </a:t>
            </a:r>
            <a:endParaRPr lang="en-GB" dirty="0">
              <a:solidFill>
                <a:schemeClr val="bg1"/>
              </a:solidFill>
            </a:endParaRPr>
          </a:p>
        </p:txBody>
      </p:sp>
      <p:sp>
        <p:nvSpPr>
          <p:cNvPr id="3" name="Content Placeholder 2">
            <a:extLst>
              <a:ext uri="{FF2B5EF4-FFF2-40B4-BE49-F238E27FC236}">
                <a16:creationId xmlns:a16="http://schemas.microsoft.com/office/drawing/2014/main" id="{CC679746-4FD2-A9D9-D496-640CEB3E7748}"/>
              </a:ext>
            </a:extLst>
          </p:cNvPr>
          <p:cNvSpPr>
            <a:spLocks noGrp="1"/>
          </p:cNvSpPr>
          <p:nvPr>
            <p:ph idx="1"/>
          </p:nvPr>
        </p:nvSpPr>
        <p:spPr>
          <a:xfrm>
            <a:off x="838200" y="1773044"/>
            <a:ext cx="7471317" cy="4772879"/>
          </a:xfrm>
        </p:spPr>
        <p:txBody>
          <a:bodyPr>
            <a:normAutofit fontScale="92500" lnSpcReduction="10000"/>
          </a:bodyPr>
          <a:lstStyle/>
          <a:p>
            <a:r>
              <a:rPr lang="en-US" i="1" dirty="0" smtClean="0">
                <a:solidFill>
                  <a:schemeClr val="tx1">
                    <a:lumMod val="95000"/>
                    <a:lumOff val="5000"/>
                  </a:schemeClr>
                </a:solidFill>
              </a:rPr>
              <a:t>From previous research : young people identified </a:t>
            </a:r>
            <a:r>
              <a:rPr lang="en-US" i="1" dirty="0">
                <a:solidFill>
                  <a:schemeClr val="tx1">
                    <a:lumMod val="95000"/>
                    <a:lumOff val="5000"/>
                  </a:schemeClr>
                </a:solidFill>
              </a:rPr>
              <a:t>issues around drugs and alcohol, and the lack of </a:t>
            </a:r>
            <a:r>
              <a:rPr lang="en-US" i="1" dirty="0" smtClean="0">
                <a:solidFill>
                  <a:schemeClr val="tx1">
                    <a:lumMod val="95000"/>
                    <a:lumOff val="5000"/>
                  </a:schemeClr>
                </a:solidFill>
              </a:rPr>
              <a:t>alternatives</a:t>
            </a:r>
          </a:p>
          <a:p>
            <a:endParaRPr lang="en-US" i="1" dirty="0" smtClean="0">
              <a:solidFill>
                <a:schemeClr val="tx1">
                  <a:lumMod val="95000"/>
                  <a:lumOff val="5000"/>
                </a:schemeClr>
              </a:solidFill>
            </a:endParaRPr>
          </a:p>
          <a:p>
            <a:r>
              <a:rPr lang="en-US" i="1" dirty="0" smtClean="0">
                <a:solidFill>
                  <a:schemeClr val="tx1">
                    <a:lumMod val="95000"/>
                    <a:lumOff val="5000"/>
                  </a:schemeClr>
                </a:solidFill>
              </a:rPr>
              <a:t>Impact</a:t>
            </a:r>
            <a:r>
              <a:rPr lang="en-US" i="1" dirty="0">
                <a:solidFill>
                  <a:schemeClr val="tx1">
                    <a:lumMod val="95000"/>
                    <a:lumOff val="5000"/>
                  </a:schemeClr>
                </a:solidFill>
              </a:rPr>
              <a:t>: give </a:t>
            </a:r>
            <a:r>
              <a:rPr lang="en-US" i="1" dirty="0" smtClean="0">
                <a:solidFill>
                  <a:schemeClr val="tx1">
                    <a:lumMod val="95000"/>
                    <a:lumOff val="5000"/>
                  </a:schemeClr>
                </a:solidFill>
              </a:rPr>
              <a:t>young people </a:t>
            </a:r>
            <a:r>
              <a:rPr lang="en-US" i="1" dirty="0">
                <a:solidFill>
                  <a:schemeClr val="tx1">
                    <a:lumMod val="95000"/>
                    <a:lumOff val="5000"/>
                  </a:schemeClr>
                </a:solidFill>
              </a:rPr>
              <a:t>the opportunity </a:t>
            </a:r>
            <a:r>
              <a:rPr lang="en-US" i="1" dirty="0" smtClean="0">
                <a:solidFill>
                  <a:schemeClr val="tx1">
                    <a:lumMod val="95000"/>
                    <a:lumOff val="5000"/>
                  </a:schemeClr>
                </a:solidFill>
              </a:rPr>
              <a:t>through our research to understand </a:t>
            </a:r>
            <a:r>
              <a:rPr lang="en-US" i="1" dirty="0">
                <a:solidFill>
                  <a:schemeClr val="tx1">
                    <a:lumMod val="95000"/>
                    <a:lumOff val="5000"/>
                  </a:schemeClr>
                </a:solidFill>
              </a:rPr>
              <a:t>the </a:t>
            </a:r>
            <a:r>
              <a:rPr lang="en-US" i="1" dirty="0" smtClean="0">
                <a:solidFill>
                  <a:schemeClr val="tx1">
                    <a:lumMod val="95000"/>
                    <a:lumOff val="5000"/>
                  </a:schemeClr>
                </a:solidFill>
              </a:rPr>
              <a:t>impact of  Shetland culture </a:t>
            </a:r>
          </a:p>
          <a:p>
            <a:r>
              <a:rPr lang="en-US" i="1" dirty="0"/>
              <a:t>Impact: give young people the opportunity to understand the impact of choices they </a:t>
            </a:r>
            <a:r>
              <a:rPr lang="en-US" i="1" dirty="0" smtClean="0"/>
              <a:t>make</a:t>
            </a:r>
            <a:endParaRPr lang="en-US" i="1" dirty="0" smtClean="0">
              <a:solidFill>
                <a:schemeClr val="tx1">
                  <a:lumMod val="95000"/>
                  <a:lumOff val="5000"/>
                </a:schemeClr>
              </a:solidFill>
            </a:endParaRPr>
          </a:p>
          <a:p>
            <a:endParaRPr lang="en-US" i="1" dirty="0" smtClean="0">
              <a:solidFill>
                <a:schemeClr val="tx1">
                  <a:lumMod val="95000"/>
                  <a:lumOff val="5000"/>
                </a:schemeClr>
              </a:solidFill>
            </a:endParaRPr>
          </a:p>
          <a:p>
            <a:r>
              <a:rPr lang="en-US" i="1" dirty="0">
                <a:solidFill>
                  <a:schemeClr val="tx1">
                    <a:lumMod val="95000"/>
                    <a:lumOff val="5000"/>
                  </a:schemeClr>
                </a:solidFill>
              </a:rPr>
              <a:t>Goals: improve services, reduce stigma, and raise awareness of cultural </a:t>
            </a:r>
            <a:r>
              <a:rPr lang="en-US" i="1" dirty="0" smtClean="0">
                <a:solidFill>
                  <a:schemeClr val="tx1">
                    <a:lumMod val="95000"/>
                    <a:lumOff val="5000"/>
                  </a:schemeClr>
                </a:solidFill>
              </a:rPr>
              <a:t>considerations</a:t>
            </a:r>
          </a:p>
        </p:txBody>
      </p:sp>
    </p:spTree>
    <p:extLst>
      <p:ext uri="{BB962C8B-B14F-4D97-AF65-F5344CB8AC3E}">
        <p14:creationId xmlns:p14="http://schemas.microsoft.com/office/powerpoint/2010/main" val="329837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46249" y="2589744"/>
            <a:ext cx="8474927" cy="1200034"/>
          </a:xfrm>
        </p:spPr>
        <p:txBody>
          <a:bodyPr>
            <a:normAutofit fontScale="90000"/>
          </a:bodyPr>
          <a:lstStyle/>
          <a:p>
            <a:pPr algn="ctr"/>
            <a:r>
              <a:rPr lang="en-GB" dirty="0" smtClean="0"/>
              <a:t/>
            </a:r>
            <a:br>
              <a:rPr lang="en-GB" dirty="0" smtClean="0"/>
            </a:br>
            <a:r>
              <a:rPr lang="en-GB" dirty="0" smtClean="0"/>
              <a:t>Change </a:t>
            </a:r>
            <a:r>
              <a:rPr lang="en-GB" dirty="0"/>
              <a:t>is needed to normalise asking for help and to reduce stigma</a:t>
            </a:r>
            <a:br>
              <a:rPr lang="en-GB" dirty="0"/>
            </a:br>
            <a:endParaRPr lang="en-GB" dirty="0">
              <a:solidFill>
                <a:schemeClr val="bg1"/>
              </a:solidFill>
            </a:endParaRPr>
          </a:p>
        </p:txBody>
      </p:sp>
      <p:sp>
        <p:nvSpPr>
          <p:cNvPr id="4" name="TextBox 3"/>
          <p:cNvSpPr txBox="1"/>
          <p:nvPr/>
        </p:nvSpPr>
        <p:spPr>
          <a:xfrm>
            <a:off x="936702" y="2386361"/>
            <a:ext cx="2442118" cy="1717288"/>
          </a:xfrm>
          <a:prstGeom prst="rect">
            <a:avLst/>
          </a:prstGeom>
          <a:noFill/>
        </p:spPr>
        <p:txBody>
          <a:bodyPr wrap="square" rtlCol="0">
            <a:spAutoFit/>
          </a:bodyPr>
          <a:lstStyle/>
          <a:p>
            <a:endParaRPr lang="en-GB" dirty="0"/>
          </a:p>
        </p:txBody>
      </p:sp>
      <p:sp>
        <p:nvSpPr>
          <p:cNvPr id="5" name="TextBox 4"/>
          <p:cNvSpPr txBox="1"/>
          <p:nvPr/>
        </p:nvSpPr>
        <p:spPr>
          <a:xfrm>
            <a:off x="7688764" y="5119874"/>
            <a:ext cx="2079702" cy="1477328"/>
          </a:xfrm>
          <a:prstGeom prst="rect">
            <a:avLst/>
          </a:prstGeom>
          <a:solidFill>
            <a:schemeClr val="accent3">
              <a:lumMod val="40000"/>
              <a:lumOff val="60000"/>
            </a:schemeClr>
          </a:solidFill>
        </p:spPr>
        <p:txBody>
          <a:bodyPr wrap="square" rtlCol="0">
            <a:spAutoFit/>
          </a:bodyPr>
          <a:lstStyle/>
          <a:p>
            <a:r>
              <a:rPr lang="en-GB" dirty="0"/>
              <a:t>“More support for people struggling without others/ services getting involved.”</a:t>
            </a:r>
          </a:p>
        </p:txBody>
      </p:sp>
      <p:sp>
        <p:nvSpPr>
          <p:cNvPr id="6" name="TextBox 5"/>
          <p:cNvSpPr txBox="1"/>
          <p:nvPr/>
        </p:nvSpPr>
        <p:spPr>
          <a:xfrm>
            <a:off x="111510" y="4103649"/>
            <a:ext cx="5943601" cy="2308324"/>
          </a:xfrm>
          <a:prstGeom prst="rect">
            <a:avLst/>
          </a:prstGeom>
          <a:solidFill>
            <a:srgbClr val="FFFF99"/>
          </a:solidFill>
        </p:spPr>
        <p:txBody>
          <a:bodyPr wrap="square" rtlCol="0">
            <a:spAutoFit/>
          </a:bodyPr>
          <a:lstStyle/>
          <a:p>
            <a:r>
              <a:rPr lang="en-GB" dirty="0"/>
              <a:t>“My Magic wand would wipe all the narrow </a:t>
            </a:r>
            <a:r>
              <a:rPr lang="en-GB" dirty="0" smtClean="0"/>
              <a:t>mindedness </a:t>
            </a:r>
            <a:r>
              <a:rPr lang="en-GB" dirty="0"/>
              <a:t>away from the older generation to stop so much judgement surrounding young people and Alcohol and Drugs. As the older generation were not all saints and need to stop acting like that. Alcohol and Drugs is a massive part of Shetland and Young people need to have a place to take without judgement and fear of being a child protection issue and having social work involvement.”</a:t>
            </a:r>
            <a:endParaRPr lang="en-GB" dirty="0">
              <a:effectLst/>
            </a:endParaRPr>
          </a:p>
        </p:txBody>
      </p:sp>
      <p:sp>
        <p:nvSpPr>
          <p:cNvPr id="7" name="TextBox 6"/>
          <p:cNvSpPr txBox="1"/>
          <p:nvPr/>
        </p:nvSpPr>
        <p:spPr>
          <a:xfrm>
            <a:off x="4648664" y="124485"/>
            <a:ext cx="7461560" cy="2031325"/>
          </a:xfrm>
          <a:prstGeom prst="rect">
            <a:avLst/>
          </a:prstGeom>
          <a:solidFill>
            <a:srgbClr val="CCFFCC"/>
          </a:solidFill>
        </p:spPr>
        <p:txBody>
          <a:bodyPr wrap="square" rtlCol="0">
            <a:spAutoFit/>
          </a:bodyPr>
          <a:lstStyle/>
          <a:p>
            <a:r>
              <a:rPr lang="en-GB" dirty="0"/>
              <a:t>“But like I just think as a whole society up here, maybe need to be more open about it. You know, parents maybe need to be more open with their children and not get mad at the idea of speaking about drugs and alcohol.  Have an open space or not even necessarily parents but carers as well, but having that openness to be able to talk about it with your trusted adults because I think it would create more safety for younger ones when they are in a shitty situation.”</a:t>
            </a:r>
          </a:p>
        </p:txBody>
      </p:sp>
      <p:sp>
        <p:nvSpPr>
          <p:cNvPr id="8" name="TextBox 7"/>
          <p:cNvSpPr txBox="1"/>
          <p:nvPr/>
        </p:nvSpPr>
        <p:spPr>
          <a:xfrm>
            <a:off x="6434253" y="3993161"/>
            <a:ext cx="5274527" cy="923330"/>
          </a:xfrm>
          <a:prstGeom prst="rect">
            <a:avLst/>
          </a:prstGeom>
          <a:solidFill>
            <a:srgbClr val="FECEE3"/>
          </a:solidFill>
        </p:spPr>
        <p:txBody>
          <a:bodyPr wrap="square" rtlCol="0">
            <a:spAutoFit/>
          </a:bodyPr>
          <a:lstStyle/>
          <a:p>
            <a:r>
              <a:rPr lang="en-GB" dirty="0"/>
              <a:t>“Make it so any young person using drugs should be able to speak to someone they trust about it and 1) get the help they need and 2) not be judged.”</a:t>
            </a:r>
          </a:p>
        </p:txBody>
      </p:sp>
      <p:sp>
        <p:nvSpPr>
          <p:cNvPr id="9" name="TextBox 8"/>
          <p:cNvSpPr txBox="1"/>
          <p:nvPr/>
        </p:nvSpPr>
        <p:spPr>
          <a:xfrm flipH="1">
            <a:off x="278781" y="428932"/>
            <a:ext cx="4025590" cy="1477328"/>
          </a:xfrm>
          <a:prstGeom prst="rect">
            <a:avLst/>
          </a:prstGeom>
          <a:solidFill>
            <a:schemeClr val="accent6">
              <a:lumMod val="20000"/>
              <a:lumOff val="80000"/>
            </a:schemeClr>
          </a:solidFill>
        </p:spPr>
        <p:txBody>
          <a:bodyPr wrap="square" rtlCol="0">
            <a:spAutoFit/>
          </a:bodyPr>
          <a:lstStyle/>
          <a:p>
            <a:r>
              <a:rPr lang="en-GB" dirty="0"/>
              <a:t>“Reduce stigma – being able to </a:t>
            </a:r>
            <a:r>
              <a:rPr lang="en-GB" dirty="0" smtClean="0"/>
              <a:t>talk </a:t>
            </a:r>
            <a:r>
              <a:rPr lang="en-GB" dirty="0"/>
              <a:t>about it and learn from others without being judged because of it. Being able to get help without fear of being judged for it.”</a:t>
            </a:r>
          </a:p>
        </p:txBody>
      </p:sp>
    </p:spTree>
    <p:extLst>
      <p:ext uri="{BB962C8B-B14F-4D97-AF65-F5344CB8AC3E}">
        <p14:creationId xmlns:p14="http://schemas.microsoft.com/office/powerpoint/2010/main" val="11005480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93903" y="2243262"/>
            <a:ext cx="8574088" cy="1325563"/>
          </a:xfrm>
        </p:spPr>
        <p:txBody>
          <a:bodyPr>
            <a:normAutofit fontScale="90000"/>
          </a:bodyPr>
          <a:lstStyle/>
          <a:p>
            <a:pPr algn="ctr"/>
            <a:r>
              <a:rPr lang="en-GB" sz="3200" dirty="0"/>
              <a:t>More access to diverse ranges of support and education to reduce the appeal of alcohol and other drugs. </a:t>
            </a:r>
          </a:p>
        </p:txBody>
      </p:sp>
      <p:sp>
        <p:nvSpPr>
          <p:cNvPr id="5" name="TextBox 4"/>
          <p:cNvSpPr txBox="1"/>
          <p:nvPr/>
        </p:nvSpPr>
        <p:spPr>
          <a:xfrm>
            <a:off x="256496" y="104350"/>
            <a:ext cx="3383991" cy="1477328"/>
          </a:xfrm>
          <a:prstGeom prst="rect">
            <a:avLst/>
          </a:prstGeom>
          <a:solidFill>
            <a:schemeClr val="accent1">
              <a:lumMod val="20000"/>
              <a:lumOff val="80000"/>
            </a:schemeClr>
          </a:solidFill>
        </p:spPr>
        <p:txBody>
          <a:bodyPr wrap="square" rtlCol="0">
            <a:spAutoFit/>
          </a:bodyPr>
          <a:lstStyle/>
          <a:p>
            <a:r>
              <a:rPr lang="en-GB" dirty="0"/>
              <a:t>“Have effective and realistic lessons in education so people can do drugs safely, but of course if they are going to do so we should discourage it.”</a:t>
            </a:r>
          </a:p>
        </p:txBody>
      </p:sp>
      <p:sp>
        <p:nvSpPr>
          <p:cNvPr id="6" name="TextBox 5"/>
          <p:cNvSpPr txBox="1"/>
          <p:nvPr/>
        </p:nvSpPr>
        <p:spPr>
          <a:xfrm>
            <a:off x="256496" y="3843024"/>
            <a:ext cx="4415875" cy="923330"/>
          </a:xfrm>
          <a:prstGeom prst="rect">
            <a:avLst/>
          </a:prstGeom>
          <a:solidFill>
            <a:srgbClr val="FECEE3"/>
          </a:solidFill>
        </p:spPr>
        <p:txBody>
          <a:bodyPr wrap="square" rtlCol="0">
            <a:spAutoFit/>
          </a:bodyPr>
          <a:lstStyle/>
          <a:p>
            <a:r>
              <a:rPr lang="en-GB" dirty="0"/>
              <a:t>“I really believe in like the power of information, I don’t like scare tactics, because that doesn’t work.”</a:t>
            </a:r>
          </a:p>
        </p:txBody>
      </p:sp>
      <p:sp>
        <p:nvSpPr>
          <p:cNvPr id="8" name="TextBox 7"/>
          <p:cNvSpPr txBox="1"/>
          <p:nvPr/>
        </p:nvSpPr>
        <p:spPr>
          <a:xfrm>
            <a:off x="7682391" y="100648"/>
            <a:ext cx="4155669" cy="646331"/>
          </a:xfrm>
          <a:prstGeom prst="rect">
            <a:avLst/>
          </a:prstGeom>
          <a:solidFill>
            <a:srgbClr val="CC99FF"/>
          </a:solidFill>
        </p:spPr>
        <p:txBody>
          <a:bodyPr wrap="square" rtlCol="0">
            <a:spAutoFit/>
          </a:bodyPr>
          <a:lstStyle/>
          <a:p>
            <a:r>
              <a:rPr lang="en-GB" dirty="0"/>
              <a:t>“A place that doesn’t close past 5pm would be spectacular”</a:t>
            </a:r>
          </a:p>
        </p:txBody>
      </p:sp>
      <p:sp>
        <p:nvSpPr>
          <p:cNvPr id="9" name="TextBox 8"/>
          <p:cNvSpPr txBox="1"/>
          <p:nvPr/>
        </p:nvSpPr>
        <p:spPr>
          <a:xfrm>
            <a:off x="324723" y="5471182"/>
            <a:ext cx="5936166" cy="923330"/>
          </a:xfrm>
          <a:prstGeom prst="rect">
            <a:avLst/>
          </a:prstGeom>
          <a:solidFill>
            <a:srgbClr val="FFFF99"/>
          </a:solidFill>
        </p:spPr>
        <p:txBody>
          <a:bodyPr wrap="square" rtlCol="0">
            <a:spAutoFit/>
          </a:bodyPr>
          <a:lstStyle/>
          <a:p>
            <a:r>
              <a:rPr lang="en-GB" dirty="0"/>
              <a:t>“I would make it a priority to offer them a specialist worker for them to be able to speak to about anything and to get them the help they need.” </a:t>
            </a:r>
          </a:p>
        </p:txBody>
      </p:sp>
      <p:sp>
        <p:nvSpPr>
          <p:cNvPr id="12" name="TextBox 11"/>
          <p:cNvSpPr txBox="1"/>
          <p:nvPr/>
        </p:nvSpPr>
        <p:spPr>
          <a:xfrm>
            <a:off x="3958974" y="861334"/>
            <a:ext cx="5564458" cy="1200329"/>
          </a:xfrm>
          <a:prstGeom prst="rect">
            <a:avLst/>
          </a:prstGeom>
          <a:solidFill>
            <a:srgbClr val="FFFF99"/>
          </a:solidFill>
        </p:spPr>
        <p:txBody>
          <a:bodyPr wrap="square" rtlCol="0">
            <a:spAutoFit/>
          </a:bodyPr>
          <a:lstStyle/>
          <a:p>
            <a:r>
              <a:rPr lang="en-GB" dirty="0"/>
              <a:t>“There’s a problem up here because it’s all relied on the common people, that’s why we have groups like OPEN and the recovery hub because the police up here aren’t doing enough.”</a:t>
            </a:r>
          </a:p>
        </p:txBody>
      </p:sp>
      <p:sp>
        <p:nvSpPr>
          <p:cNvPr id="13" name="TextBox 12"/>
          <p:cNvSpPr txBox="1"/>
          <p:nvPr/>
        </p:nvSpPr>
        <p:spPr>
          <a:xfrm>
            <a:off x="6748338" y="4997865"/>
            <a:ext cx="4705815" cy="1477328"/>
          </a:xfrm>
          <a:prstGeom prst="rect">
            <a:avLst/>
          </a:prstGeom>
          <a:solidFill>
            <a:schemeClr val="accent4">
              <a:lumMod val="20000"/>
              <a:lumOff val="80000"/>
            </a:schemeClr>
          </a:solidFill>
        </p:spPr>
        <p:txBody>
          <a:bodyPr wrap="square" rtlCol="0">
            <a:spAutoFit/>
          </a:bodyPr>
          <a:lstStyle/>
          <a:p>
            <a:pPr>
              <a:spcAft>
                <a:spcPts val="0"/>
              </a:spcAft>
            </a:pPr>
            <a:r>
              <a:rPr lang="en-GB" dirty="0">
                <a:latin typeface="Calibri" panose="020F0502020204030204" pitchFamily="34" charset="0"/>
                <a:ea typeface="Calibri" panose="020F0502020204030204" pitchFamily="34" charset="0"/>
              </a:rPr>
              <a:t>“Anonymous online groups as Shetland is too small for face to face groups and it would put people off going due to the fact someone they may know there is someone might tell others that they were there.”</a:t>
            </a:r>
          </a:p>
        </p:txBody>
      </p:sp>
      <p:sp>
        <p:nvSpPr>
          <p:cNvPr id="14" name="TextBox 13"/>
          <p:cNvSpPr txBox="1"/>
          <p:nvPr/>
        </p:nvSpPr>
        <p:spPr>
          <a:xfrm>
            <a:off x="10259121" y="1665792"/>
            <a:ext cx="1484971" cy="1200329"/>
          </a:xfrm>
          <a:prstGeom prst="rect">
            <a:avLst/>
          </a:prstGeom>
          <a:solidFill>
            <a:schemeClr val="accent6">
              <a:lumMod val="40000"/>
              <a:lumOff val="60000"/>
            </a:schemeClr>
          </a:solidFill>
        </p:spPr>
        <p:txBody>
          <a:bodyPr wrap="square" rtlCol="0">
            <a:spAutoFit/>
          </a:bodyPr>
          <a:lstStyle/>
          <a:p>
            <a:r>
              <a:rPr lang="en-GB" dirty="0"/>
              <a:t>“Definitely better mental health support.”</a:t>
            </a:r>
          </a:p>
        </p:txBody>
      </p:sp>
      <p:sp>
        <p:nvSpPr>
          <p:cNvPr id="15" name="TextBox 14"/>
          <p:cNvSpPr txBox="1"/>
          <p:nvPr/>
        </p:nvSpPr>
        <p:spPr>
          <a:xfrm>
            <a:off x="4962291" y="4222494"/>
            <a:ext cx="4797935" cy="646331"/>
          </a:xfrm>
          <a:prstGeom prst="rect">
            <a:avLst/>
          </a:prstGeom>
          <a:solidFill>
            <a:srgbClr val="CCFFCC"/>
          </a:solidFill>
        </p:spPr>
        <p:txBody>
          <a:bodyPr wrap="square" rtlCol="0">
            <a:spAutoFit/>
          </a:bodyPr>
          <a:lstStyle/>
          <a:p>
            <a:r>
              <a:rPr lang="en-GB" dirty="0"/>
              <a:t>“Walk in support – when you need it you need it now not in two weeks’ time.”</a:t>
            </a:r>
          </a:p>
        </p:txBody>
      </p:sp>
    </p:spTree>
    <p:extLst>
      <p:ext uri="{BB962C8B-B14F-4D97-AF65-F5344CB8AC3E}">
        <p14:creationId xmlns:p14="http://schemas.microsoft.com/office/powerpoint/2010/main" val="20725501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7866" y="3135917"/>
            <a:ext cx="10515600" cy="1325563"/>
          </a:xfrm>
        </p:spPr>
        <p:txBody>
          <a:bodyPr>
            <a:noAutofit/>
          </a:bodyPr>
          <a:lstStyle/>
          <a:p>
            <a:pPr algn="ctr"/>
            <a:r>
              <a:rPr lang="en-GB" sz="3600" dirty="0"/>
              <a:t>The need for diverse opportunities to provide more choices for young people and the need for positive mentors to model these lifestyle choices. </a:t>
            </a:r>
          </a:p>
        </p:txBody>
      </p:sp>
      <p:sp>
        <p:nvSpPr>
          <p:cNvPr id="4" name="TextBox 3"/>
          <p:cNvSpPr txBox="1"/>
          <p:nvPr/>
        </p:nvSpPr>
        <p:spPr>
          <a:xfrm>
            <a:off x="1493861" y="520290"/>
            <a:ext cx="3349082" cy="369332"/>
          </a:xfrm>
          <a:prstGeom prst="rect">
            <a:avLst/>
          </a:prstGeom>
          <a:solidFill>
            <a:srgbClr val="FECEE3"/>
          </a:solidFill>
        </p:spPr>
        <p:txBody>
          <a:bodyPr wrap="square" rtlCol="0">
            <a:spAutoFit/>
          </a:bodyPr>
          <a:lstStyle/>
          <a:p>
            <a:r>
              <a:rPr lang="en-GB" dirty="0"/>
              <a:t>“More money to go towards shit.”</a:t>
            </a:r>
          </a:p>
        </p:txBody>
      </p:sp>
      <p:sp>
        <p:nvSpPr>
          <p:cNvPr id="5" name="TextBox 4"/>
          <p:cNvSpPr txBox="1"/>
          <p:nvPr/>
        </p:nvSpPr>
        <p:spPr>
          <a:xfrm>
            <a:off x="2008675" y="1766345"/>
            <a:ext cx="3880624" cy="923330"/>
          </a:xfrm>
          <a:prstGeom prst="rect">
            <a:avLst/>
          </a:prstGeom>
          <a:solidFill>
            <a:schemeClr val="accent6">
              <a:lumMod val="20000"/>
              <a:lumOff val="80000"/>
            </a:schemeClr>
          </a:solidFill>
        </p:spPr>
        <p:txBody>
          <a:bodyPr wrap="square" rtlCol="0">
            <a:spAutoFit/>
          </a:bodyPr>
          <a:lstStyle/>
          <a:p>
            <a:r>
              <a:rPr lang="en-GB" dirty="0"/>
              <a:t>“I was going to say there should be more Saturday jobs available or jobs after school. Yeah flexible working.”</a:t>
            </a:r>
          </a:p>
        </p:txBody>
      </p:sp>
      <p:sp>
        <p:nvSpPr>
          <p:cNvPr id="6" name="TextBox 5"/>
          <p:cNvSpPr txBox="1"/>
          <p:nvPr/>
        </p:nvSpPr>
        <p:spPr>
          <a:xfrm>
            <a:off x="6354013" y="235886"/>
            <a:ext cx="5467246" cy="2308324"/>
          </a:xfrm>
          <a:prstGeom prst="rect">
            <a:avLst/>
          </a:prstGeom>
          <a:solidFill>
            <a:srgbClr val="FFFF99"/>
          </a:solidFill>
        </p:spPr>
        <p:txBody>
          <a:bodyPr wrap="square" rtlCol="0">
            <a:spAutoFit/>
          </a:bodyPr>
          <a:lstStyle/>
          <a:p>
            <a:r>
              <a:rPr lang="en-GB" dirty="0"/>
              <a:t>“I think that people just from my experience in Da Café there’s so many young people that have amazing skills, so there’s a young lad that bakes that should be promoted in terms of like he wants to set up a baking class where after school one day just a group of them that’s interested can go and do that somewhere. One of the girls at Da Café does woodwork, makes furniture and she’s really good at it, I’m sure she’s not the only one.”</a:t>
            </a:r>
          </a:p>
        </p:txBody>
      </p:sp>
      <p:sp>
        <p:nvSpPr>
          <p:cNvPr id="7" name="TextBox 6"/>
          <p:cNvSpPr txBox="1"/>
          <p:nvPr/>
        </p:nvSpPr>
        <p:spPr>
          <a:xfrm>
            <a:off x="5351126" y="4907722"/>
            <a:ext cx="6169050" cy="1200329"/>
          </a:xfrm>
          <a:prstGeom prst="rect">
            <a:avLst/>
          </a:prstGeom>
          <a:solidFill>
            <a:schemeClr val="accent4">
              <a:lumMod val="20000"/>
              <a:lumOff val="80000"/>
            </a:schemeClr>
          </a:solidFill>
        </p:spPr>
        <p:txBody>
          <a:bodyPr wrap="square" rtlCol="0">
            <a:spAutoFit/>
          </a:bodyPr>
          <a:lstStyle/>
          <a:p>
            <a:r>
              <a:rPr lang="en-GB" dirty="0"/>
              <a:t>“It’s just having those facilities available outside of school where if a student is particularly passionate about something they can go to that space and do it without feeling like I’m missing out because it’s something they’re passionate about.” </a:t>
            </a:r>
          </a:p>
        </p:txBody>
      </p:sp>
      <p:sp>
        <p:nvSpPr>
          <p:cNvPr id="9" name="TextBox 8"/>
          <p:cNvSpPr txBox="1"/>
          <p:nvPr/>
        </p:nvSpPr>
        <p:spPr>
          <a:xfrm>
            <a:off x="417444" y="4736904"/>
            <a:ext cx="4691270" cy="1477328"/>
          </a:xfrm>
          <a:prstGeom prst="rect">
            <a:avLst/>
          </a:prstGeom>
          <a:solidFill>
            <a:srgbClr val="CCFFCC"/>
          </a:solidFill>
        </p:spPr>
        <p:txBody>
          <a:bodyPr wrap="square" rtlCol="0">
            <a:spAutoFit/>
          </a:bodyPr>
          <a:lstStyle/>
          <a:p>
            <a:r>
              <a:rPr lang="en-GB" dirty="0"/>
              <a:t>“I think trying to challenge that outlook on it would probably be the best bet to a positive change because I mean if you can challenge that you can effectively change the perception of that then that’s one of the big steps to change.”</a:t>
            </a:r>
          </a:p>
        </p:txBody>
      </p:sp>
    </p:spTree>
    <p:extLst>
      <p:ext uri="{BB962C8B-B14F-4D97-AF65-F5344CB8AC3E}">
        <p14:creationId xmlns:p14="http://schemas.microsoft.com/office/powerpoint/2010/main" val="29339192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0833" y="2938984"/>
            <a:ext cx="10515600" cy="1325563"/>
          </a:xfrm>
        </p:spPr>
        <p:txBody>
          <a:bodyPr>
            <a:noAutofit/>
          </a:bodyPr>
          <a:lstStyle/>
          <a:p>
            <a:pPr algn="ctr"/>
            <a:r>
              <a:rPr lang="en-GB" sz="4800" dirty="0"/>
              <a:t>Open and honest conversations in families, relationships and </a:t>
            </a:r>
            <a:r>
              <a:rPr lang="en-GB" sz="4800" dirty="0" smtClean="0"/>
              <a:t>communities </a:t>
            </a:r>
            <a:endParaRPr lang="en-GB" sz="4800" dirty="0"/>
          </a:p>
        </p:txBody>
      </p:sp>
      <p:sp>
        <p:nvSpPr>
          <p:cNvPr id="4" name="TextBox 3"/>
          <p:cNvSpPr txBox="1"/>
          <p:nvPr/>
        </p:nvSpPr>
        <p:spPr>
          <a:xfrm>
            <a:off x="372634" y="4735427"/>
            <a:ext cx="3848102" cy="1754326"/>
          </a:xfrm>
          <a:prstGeom prst="rect">
            <a:avLst/>
          </a:prstGeom>
          <a:solidFill>
            <a:schemeClr val="accent6">
              <a:lumMod val="20000"/>
              <a:lumOff val="80000"/>
            </a:schemeClr>
          </a:solidFill>
        </p:spPr>
        <p:txBody>
          <a:bodyPr wrap="square" rtlCol="0">
            <a:spAutoFit/>
          </a:bodyPr>
          <a:lstStyle/>
          <a:p>
            <a:r>
              <a:rPr lang="en-GB" dirty="0"/>
              <a:t>“I just think more conversations about what is healthy, what’s not… And also like, what other stuff could be done. Not even surrounding that drugs and alcohol just like there is other stuff to do...” “But yeah, conversations.”</a:t>
            </a:r>
          </a:p>
        </p:txBody>
      </p:sp>
      <p:sp>
        <p:nvSpPr>
          <p:cNvPr id="5" name="TextBox 4"/>
          <p:cNvSpPr txBox="1"/>
          <p:nvPr/>
        </p:nvSpPr>
        <p:spPr>
          <a:xfrm>
            <a:off x="8731405" y="4544582"/>
            <a:ext cx="3267308" cy="1477328"/>
          </a:xfrm>
          <a:prstGeom prst="rect">
            <a:avLst/>
          </a:prstGeom>
          <a:solidFill>
            <a:srgbClr val="CCFFCC"/>
          </a:solidFill>
        </p:spPr>
        <p:txBody>
          <a:bodyPr wrap="square" rtlCol="0">
            <a:spAutoFit/>
          </a:bodyPr>
          <a:lstStyle/>
          <a:p>
            <a:r>
              <a:rPr lang="en-GB" dirty="0"/>
              <a:t>“Tell adults that their childhood of excessive drinking and doing drugs was not normal. Tell young people they won’t get trouble for asking for help.”</a:t>
            </a:r>
          </a:p>
        </p:txBody>
      </p:sp>
      <p:sp>
        <p:nvSpPr>
          <p:cNvPr id="7" name="TextBox 6"/>
          <p:cNvSpPr txBox="1"/>
          <p:nvPr/>
        </p:nvSpPr>
        <p:spPr>
          <a:xfrm>
            <a:off x="239750" y="242129"/>
            <a:ext cx="4822904" cy="2308324"/>
          </a:xfrm>
          <a:prstGeom prst="rect">
            <a:avLst/>
          </a:prstGeom>
          <a:solidFill>
            <a:srgbClr val="FFFF99"/>
          </a:solidFill>
        </p:spPr>
        <p:txBody>
          <a:bodyPr wrap="square" rtlCol="0">
            <a:spAutoFit/>
          </a:bodyPr>
          <a:lstStyle/>
          <a:p>
            <a:r>
              <a:rPr lang="en-GB" dirty="0"/>
              <a:t>“If I could wave a magic wand it would be that everyone had at least one person that they could go and speak to about these things and trust and be open and honest with. Because I feel like a lot of the time when you hide it you’re not speaking about it, you’re not realising how bad it is or like how much of a problem you’ve created themselves sort of thing.”</a:t>
            </a:r>
          </a:p>
        </p:txBody>
      </p:sp>
      <p:sp>
        <p:nvSpPr>
          <p:cNvPr id="8" name="TextBox 7"/>
          <p:cNvSpPr txBox="1"/>
          <p:nvPr/>
        </p:nvSpPr>
        <p:spPr>
          <a:xfrm>
            <a:off x="5270810" y="967432"/>
            <a:ext cx="6328316" cy="1754326"/>
          </a:xfrm>
          <a:prstGeom prst="rect">
            <a:avLst/>
          </a:prstGeom>
          <a:solidFill>
            <a:srgbClr val="FECEE3"/>
          </a:solidFill>
        </p:spPr>
        <p:txBody>
          <a:bodyPr wrap="square" rtlCol="0">
            <a:spAutoFit/>
          </a:bodyPr>
          <a:lstStyle/>
          <a:p>
            <a:r>
              <a:rPr lang="en-GB" dirty="0"/>
              <a:t>“That I think it really everyone's views would need to change not just young people but like, everyone as a whole, you know, young people are seeing the adults, do what they do... And they're the ones that have been doing it for so long that maybe has become problematic, you know... so they don't even see the people like healthfully living their lives that way.”</a:t>
            </a:r>
          </a:p>
        </p:txBody>
      </p:sp>
      <p:sp>
        <p:nvSpPr>
          <p:cNvPr id="9" name="TextBox 8"/>
          <p:cNvSpPr txBox="1"/>
          <p:nvPr/>
        </p:nvSpPr>
        <p:spPr>
          <a:xfrm>
            <a:off x="4508810" y="5041843"/>
            <a:ext cx="3926158" cy="1200329"/>
          </a:xfrm>
          <a:prstGeom prst="rect">
            <a:avLst/>
          </a:prstGeom>
          <a:solidFill>
            <a:schemeClr val="accent3">
              <a:lumMod val="20000"/>
              <a:lumOff val="80000"/>
            </a:schemeClr>
          </a:solidFill>
        </p:spPr>
        <p:txBody>
          <a:bodyPr wrap="square" rtlCol="0">
            <a:spAutoFit/>
          </a:bodyPr>
          <a:lstStyle/>
          <a:p>
            <a:r>
              <a:rPr lang="en-GB" dirty="0"/>
              <a:t>“I think for like a culture shift, it’s really everyone who has to be involved in that. You know, I mean and like that’s a big task to do.”</a:t>
            </a:r>
            <a:endParaRPr lang="en-GB" dirty="0">
              <a:effectLst/>
            </a:endParaRPr>
          </a:p>
        </p:txBody>
      </p:sp>
    </p:spTree>
    <p:extLst>
      <p:ext uri="{BB962C8B-B14F-4D97-AF65-F5344CB8AC3E}">
        <p14:creationId xmlns:p14="http://schemas.microsoft.com/office/powerpoint/2010/main" val="26371780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0820" y="2911887"/>
            <a:ext cx="7823664" cy="1144974"/>
          </a:xfrm>
        </p:spPr>
        <p:txBody>
          <a:bodyPr>
            <a:normAutofit fontScale="90000"/>
          </a:bodyPr>
          <a:lstStyle/>
          <a:p>
            <a:r>
              <a:rPr lang="en-GB" dirty="0" smtClean="0"/>
              <a:t>Researchers Observations</a:t>
            </a:r>
            <a:endParaRPr lang="en-GB" dirty="0"/>
          </a:p>
        </p:txBody>
      </p:sp>
      <p:pic>
        <p:nvPicPr>
          <p:cNvPr id="3" name="Picture 2"/>
          <p:cNvPicPr>
            <a:picLocks noChangeAspect="1"/>
          </p:cNvPicPr>
          <p:nvPr/>
        </p:nvPicPr>
        <p:blipFill>
          <a:blip r:embed="rId3"/>
          <a:stretch>
            <a:fillRect/>
          </a:stretch>
        </p:blipFill>
        <p:spPr>
          <a:xfrm>
            <a:off x="2440820" y="4056861"/>
            <a:ext cx="9339881" cy="2334970"/>
          </a:xfrm>
          <a:prstGeom prst="rect">
            <a:avLst/>
          </a:prstGeom>
        </p:spPr>
      </p:pic>
    </p:spTree>
    <p:extLst>
      <p:ext uri="{BB962C8B-B14F-4D97-AF65-F5344CB8AC3E}">
        <p14:creationId xmlns:p14="http://schemas.microsoft.com/office/powerpoint/2010/main" val="7294813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2977" y="1382752"/>
            <a:ext cx="7114478" cy="936702"/>
          </a:xfrm>
        </p:spPr>
        <p:txBody>
          <a:bodyPr>
            <a:normAutofit fontScale="90000"/>
          </a:bodyPr>
          <a:lstStyle/>
          <a:p>
            <a:r>
              <a:rPr lang="en-GB" dirty="0" smtClean="0"/>
              <a:t>What Surprised Us?</a:t>
            </a:r>
            <a:br>
              <a:rPr lang="en-GB" dirty="0" smtClean="0"/>
            </a:br>
            <a:endParaRPr lang="en-GB" dirty="0"/>
          </a:p>
        </p:txBody>
      </p:sp>
      <p:sp>
        <p:nvSpPr>
          <p:cNvPr id="3" name="Text Placeholder 2"/>
          <p:cNvSpPr>
            <a:spLocks noGrp="1"/>
          </p:cNvSpPr>
          <p:nvPr>
            <p:ph type="body" idx="1"/>
          </p:nvPr>
        </p:nvSpPr>
        <p:spPr>
          <a:xfrm>
            <a:off x="2263698" y="2230244"/>
            <a:ext cx="9244361" cy="4014439"/>
          </a:xfrm>
        </p:spPr>
        <p:txBody>
          <a:bodyPr/>
          <a:lstStyle/>
          <a:p>
            <a:pPr marL="342900" indent="-342900">
              <a:buFontTx/>
              <a:buChar char="-"/>
            </a:pPr>
            <a:r>
              <a:rPr lang="en-GB" dirty="0" smtClean="0"/>
              <a:t>Young people have a good grasp and how insightful they were surrounding the issues alcohol and other drug culture. </a:t>
            </a:r>
          </a:p>
          <a:p>
            <a:pPr marL="342900" indent="-342900">
              <a:buFontTx/>
              <a:buChar char="-"/>
            </a:pPr>
            <a:r>
              <a:rPr lang="en-GB" dirty="0" smtClean="0"/>
              <a:t>Young peoples readiness to share suggestions or ideas </a:t>
            </a:r>
          </a:p>
          <a:p>
            <a:pPr marL="342900" indent="-342900">
              <a:buFontTx/>
              <a:buChar char="-"/>
            </a:pPr>
            <a:r>
              <a:rPr lang="en-GB" dirty="0" smtClean="0"/>
              <a:t>Young people want the whole community to work together to solve issues the community faces. </a:t>
            </a:r>
          </a:p>
          <a:p>
            <a:pPr marL="342900" indent="-342900">
              <a:buFontTx/>
              <a:buChar char="-"/>
            </a:pPr>
            <a:r>
              <a:rPr lang="en-GB" dirty="0" smtClean="0"/>
              <a:t>Young peoples suggestions for options for change or improvements they would like to see are not centred around alcohol </a:t>
            </a:r>
          </a:p>
          <a:p>
            <a:pPr marL="342900" indent="-342900">
              <a:buFontTx/>
              <a:buChar char="-"/>
            </a:pPr>
            <a:endParaRPr lang="en-GB" dirty="0" smtClean="0"/>
          </a:p>
          <a:p>
            <a:pPr marL="342900" indent="-342900">
              <a:buFontTx/>
              <a:buChar char="-"/>
            </a:pPr>
            <a:endParaRPr lang="en-GB" dirty="0"/>
          </a:p>
        </p:txBody>
      </p:sp>
    </p:spTree>
    <p:extLst>
      <p:ext uri="{BB962C8B-B14F-4D97-AF65-F5344CB8AC3E}">
        <p14:creationId xmlns:p14="http://schemas.microsoft.com/office/powerpoint/2010/main" val="2554898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6790" y="215474"/>
            <a:ext cx="8013235" cy="1814047"/>
          </a:xfrm>
        </p:spPr>
        <p:txBody>
          <a:bodyPr/>
          <a:lstStyle/>
          <a:p>
            <a:r>
              <a:rPr lang="en-GB" dirty="0"/>
              <a:t>Key Issues To Consider</a:t>
            </a:r>
          </a:p>
        </p:txBody>
      </p:sp>
      <p:sp>
        <p:nvSpPr>
          <p:cNvPr id="3" name="Text Placeholder 2"/>
          <p:cNvSpPr>
            <a:spLocks noGrp="1"/>
          </p:cNvSpPr>
          <p:nvPr>
            <p:ph type="body" idx="1"/>
          </p:nvPr>
        </p:nvSpPr>
        <p:spPr>
          <a:xfrm>
            <a:off x="2419814" y="2642839"/>
            <a:ext cx="8927635" cy="3446811"/>
          </a:xfrm>
        </p:spPr>
        <p:txBody>
          <a:bodyPr/>
          <a:lstStyle/>
          <a:p>
            <a:pPr lvl="0"/>
            <a:r>
              <a:rPr lang="en-GB" dirty="0"/>
              <a:t>Young people know that the problem doesn’t lie with them but rather everyone.</a:t>
            </a:r>
          </a:p>
          <a:p>
            <a:pPr lvl="0"/>
            <a:r>
              <a:rPr lang="en-GB" dirty="0"/>
              <a:t>The current situation can only change by working together and becoming an interconnected community </a:t>
            </a:r>
          </a:p>
          <a:p>
            <a:pPr lvl="0"/>
            <a:r>
              <a:rPr lang="en-GB" dirty="0"/>
              <a:t>Opportunities for our young people to enrich their lives in a variety of ways</a:t>
            </a:r>
            <a:r>
              <a:rPr lang="en-GB" dirty="0" smtClean="0"/>
              <a:t>.</a:t>
            </a:r>
          </a:p>
          <a:p>
            <a:pPr lvl="0"/>
            <a:r>
              <a:rPr lang="en-GB" dirty="0" smtClean="0"/>
              <a:t>Reduce the stigma surrounding asking for help </a:t>
            </a:r>
          </a:p>
          <a:p>
            <a:pPr lvl="0"/>
            <a:endParaRPr lang="en-GB" dirty="0"/>
          </a:p>
          <a:p>
            <a:endParaRPr lang="en-GB" dirty="0"/>
          </a:p>
        </p:txBody>
      </p:sp>
    </p:spTree>
    <p:extLst>
      <p:ext uri="{BB962C8B-B14F-4D97-AF65-F5344CB8AC3E}">
        <p14:creationId xmlns:p14="http://schemas.microsoft.com/office/powerpoint/2010/main" val="3558870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522" y="512956"/>
            <a:ext cx="8838425" cy="1572323"/>
          </a:xfrm>
        </p:spPr>
        <p:txBody>
          <a:bodyPr>
            <a:normAutofit/>
          </a:bodyPr>
          <a:lstStyle/>
          <a:p>
            <a:r>
              <a:rPr lang="en-GB" dirty="0"/>
              <a:t>Lessons learnt</a:t>
            </a:r>
          </a:p>
        </p:txBody>
      </p:sp>
      <p:sp>
        <p:nvSpPr>
          <p:cNvPr id="3" name="Text Placeholder 2"/>
          <p:cNvSpPr>
            <a:spLocks noGrp="1"/>
          </p:cNvSpPr>
          <p:nvPr>
            <p:ph type="body" idx="1"/>
          </p:nvPr>
        </p:nvSpPr>
        <p:spPr>
          <a:xfrm>
            <a:off x="2319454" y="3646449"/>
            <a:ext cx="9027995" cy="2443201"/>
          </a:xfrm>
        </p:spPr>
        <p:txBody>
          <a:bodyPr>
            <a:normAutofit lnSpcReduction="10000"/>
          </a:bodyPr>
          <a:lstStyle/>
          <a:p>
            <a:r>
              <a:rPr lang="en-GB" dirty="0"/>
              <a:t>Creating and nurturing relationships and working together in partnership work has really helped our research. </a:t>
            </a:r>
            <a:r>
              <a:rPr lang="en-GB" dirty="0" smtClean="0"/>
              <a:t>In future we would work to establish even more partnership relationships before starting the research project.</a:t>
            </a:r>
            <a:endParaRPr lang="en-GB" dirty="0"/>
          </a:p>
          <a:p>
            <a:r>
              <a:rPr lang="en-GB" dirty="0"/>
              <a:t>While we heard from approximately 215 young people and had data from every age group we are aware that with more time we might have been able to reach more young people. </a:t>
            </a:r>
          </a:p>
          <a:p>
            <a:endParaRPr lang="en-GB" dirty="0"/>
          </a:p>
        </p:txBody>
      </p:sp>
    </p:spTree>
    <p:extLst>
      <p:ext uri="{BB962C8B-B14F-4D97-AF65-F5344CB8AC3E}">
        <p14:creationId xmlns:p14="http://schemas.microsoft.com/office/powerpoint/2010/main" val="37304150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6269" y="2996227"/>
            <a:ext cx="4036334" cy="2387600"/>
          </a:xfrm>
        </p:spPr>
        <p:txBody>
          <a:bodyPr vert="horz" lIns="91440" tIns="45720" rIns="91440" bIns="45720" rtlCol="0" anchor="t">
            <a:normAutofit/>
          </a:bodyPr>
          <a:lstStyle/>
          <a:p>
            <a:pPr algn="ctr"/>
            <a:r>
              <a:rPr lang="en-US" sz="5400" dirty="0"/>
              <a:t>Choose Empathy</a:t>
            </a:r>
          </a:p>
        </p:txBody>
      </p:sp>
      <p:pic>
        <p:nvPicPr>
          <p:cNvPr id="6" name="Picture 5" descr="A close-up of hands making a heart shape&#10;&#10;Description automatically generated">
            <a:extLst>
              <a:ext uri="{FF2B5EF4-FFF2-40B4-BE49-F238E27FC236}">
                <a16:creationId xmlns:a16="http://schemas.microsoft.com/office/drawing/2014/main" id="{6249CD77-FF94-99DD-E2C5-8B322D8B21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68"/>
          <a:stretch/>
        </p:blipFill>
        <p:spPr>
          <a:xfrm>
            <a:off x="5744808" y="211874"/>
            <a:ext cx="6447192" cy="6365426"/>
          </a:xfrm>
          <a:prstGeom prst="rect">
            <a:avLst/>
          </a:prstGeom>
        </p:spPr>
      </p:pic>
      <p:sp>
        <p:nvSpPr>
          <p:cNvPr id="3" name="TextBox 2"/>
          <p:cNvSpPr txBox="1"/>
          <p:nvPr/>
        </p:nvSpPr>
        <p:spPr>
          <a:xfrm>
            <a:off x="2106269" y="1282390"/>
            <a:ext cx="3638539" cy="1569660"/>
          </a:xfrm>
          <a:prstGeom prst="rect">
            <a:avLst/>
          </a:prstGeom>
          <a:noFill/>
        </p:spPr>
        <p:txBody>
          <a:bodyPr wrap="square" rtlCol="0">
            <a:spAutoFit/>
          </a:bodyPr>
          <a:lstStyle/>
          <a:p>
            <a:r>
              <a:rPr lang="en-GB" sz="2400" dirty="0"/>
              <a:t> </a:t>
            </a:r>
          </a:p>
          <a:p>
            <a:r>
              <a:rPr lang="en-US" sz="2400" dirty="0"/>
              <a:t>“People can recover from it, if they’ve got the right people around them.”</a:t>
            </a:r>
            <a:endParaRPr lang="en-GB" sz="2400" dirty="0"/>
          </a:p>
        </p:txBody>
      </p:sp>
    </p:spTree>
    <p:extLst>
      <p:ext uri="{BB962C8B-B14F-4D97-AF65-F5344CB8AC3E}">
        <p14:creationId xmlns:p14="http://schemas.microsoft.com/office/powerpoint/2010/main" val="611901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Thank You</a:t>
            </a:r>
            <a:endParaRPr lang="en-GB" dirty="0"/>
          </a:p>
        </p:txBody>
      </p:sp>
    </p:spTree>
    <p:extLst>
      <p:ext uri="{BB962C8B-B14F-4D97-AF65-F5344CB8AC3E}">
        <p14:creationId xmlns:p14="http://schemas.microsoft.com/office/powerpoint/2010/main" val="182377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C2417-6597-C92F-732D-53BDD0C9053A}"/>
              </a:ext>
            </a:extLst>
          </p:cNvPr>
          <p:cNvSpPr>
            <a:spLocks noGrp="1"/>
          </p:cNvSpPr>
          <p:nvPr>
            <p:ph type="title"/>
          </p:nvPr>
        </p:nvSpPr>
        <p:spPr/>
        <p:txBody>
          <a:bodyPr/>
          <a:lstStyle/>
          <a:p>
            <a:r>
              <a:rPr lang="en-GB" dirty="0">
                <a:solidFill>
                  <a:schemeClr val="bg1"/>
                </a:solidFill>
              </a:rPr>
              <a:t>Method</a:t>
            </a:r>
          </a:p>
        </p:txBody>
      </p:sp>
      <p:sp>
        <p:nvSpPr>
          <p:cNvPr id="3" name="Content Placeholder 2">
            <a:extLst>
              <a:ext uri="{FF2B5EF4-FFF2-40B4-BE49-F238E27FC236}">
                <a16:creationId xmlns:a16="http://schemas.microsoft.com/office/drawing/2014/main" id="{1A05D51C-8259-E3BF-4079-92FD305F8B5D}"/>
              </a:ext>
            </a:extLst>
          </p:cNvPr>
          <p:cNvSpPr>
            <a:spLocks noGrp="1"/>
          </p:cNvSpPr>
          <p:nvPr>
            <p:ph idx="1"/>
          </p:nvPr>
        </p:nvSpPr>
        <p:spPr>
          <a:xfrm>
            <a:off x="838200" y="1690688"/>
            <a:ext cx="10515600" cy="4977741"/>
          </a:xfrm>
        </p:spPr>
        <p:txBody>
          <a:bodyPr>
            <a:normAutofit fontScale="47500" lnSpcReduction="20000"/>
          </a:bodyPr>
          <a:lstStyle/>
          <a:p>
            <a:pPr marL="0" indent="0" algn="just">
              <a:buNone/>
            </a:pPr>
            <a:r>
              <a:rPr lang="en-GB" sz="4300" dirty="0" smtClean="0"/>
              <a:t>The research methods used were:</a:t>
            </a:r>
          </a:p>
          <a:p>
            <a:pPr algn="just"/>
            <a:r>
              <a:rPr lang="en-GB" sz="4300" dirty="0" smtClean="0"/>
              <a:t>Focus groups </a:t>
            </a:r>
          </a:p>
          <a:p>
            <a:pPr algn="just"/>
            <a:r>
              <a:rPr lang="en-GB" sz="4300" dirty="0" smtClean="0"/>
              <a:t>Interviews</a:t>
            </a:r>
          </a:p>
          <a:p>
            <a:pPr algn="just"/>
            <a:r>
              <a:rPr lang="en-GB" sz="4300" dirty="0" smtClean="0"/>
              <a:t>Online survey (anonymous)</a:t>
            </a:r>
          </a:p>
          <a:p>
            <a:pPr algn="just"/>
            <a:r>
              <a:rPr lang="en-GB" sz="4300" dirty="0" smtClean="0"/>
              <a:t>Supported/enhanced by volunteer research activity (box and survey) </a:t>
            </a:r>
          </a:p>
          <a:p>
            <a:pPr marL="0" indent="0" algn="just">
              <a:buNone/>
            </a:pPr>
            <a:endParaRPr lang="en-GB" sz="4300" dirty="0" smtClean="0"/>
          </a:p>
          <a:p>
            <a:pPr marL="0" indent="0" algn="just">
              <a:buNone/>
            </a:pPr>
            <a:r>
              <a:rPr lang="en-GB" sz="4300" dirty="0" smtClean="0"/>
              <a:t> </a:t>
            </a:r>
            <a:r>
              <a:rPr lang="en-GB" sz="4300" dirty="0"/>
              <a:t>A</a:t>
            </a:r>
            <a:r>
              <a:rPr lang="en-GB" sz="4300" dirty="0" smtClean="0"/>
              <a:t>pproximately 215 </a:t>
            </a:r>
            <a:r>
              <a:rPr lang="en-GB" sz="4300" dirty="0"/>
              <a:t>young people have been involved in providing </a:t>
            </a:r>
            <a:r>
              <a:rPr lang="en-GB" sz="4300" dirty="0" smtClean="0"/>
              <a:t>responses:</a:t>
            </a:r>
            <a:endParaRPr lang="en-GB" sz="4300" b="1" i="1" dirty="0" smtClean="0"/>
          </a:p>
          <a:p>
            <a:pPr algn="just"/>
            <a:r>
              <a:rPr lang="en-GB" sz="4300" dirty="0" smtClean="0"/>
              <a:t>5 focus groups </a:t>
            </a:r>
          </a:p>
          <a:p>
            <a:pPr algn="just"/>
            <a:r>
              <a:rPr lang="en-GB" sz="4300" dirty="0" smtClean="0"/>
              <a:t>7 interviews </a:t>
            </a:r>
          </a:p>
          <a:p>
            <a:pPr algn="just"/>
            <a:r>
              <a:rPr lang="en-GB" sz="4300" dirty="0" smtClean="0"/>
              <a:t>Online Survey 176</a:t>
            </a:r>
          </a:p>
          <a:p>
            <a:pPr algn="just"/>
            <a:r>
              <a:rPr lang="en-GB" sz="4300" dirty="0" smtClean="0"/>
              <a:t>Research team Participative Democracy certificates x 2 Rhiannan’s survey and Emma’s  letter box.  </a:t>
            </a:r>
          </a:p>
          <a:p>
            <a:pPr algn="just"/>
            <a:r>
              <a:rPr lang="en-GB" sz="4300" dirty="0" smtClean="0"/>
              <a:t>14 people responded to Emma's box</a:t>
            </a:r>
          </a:p>
          <a:p>
            <a:pPr algn="just"/>
            <a:r>
              <a:rPr lang="en-GB" sz="4300" dirty="0" smtClean="0"/>
              <a:t>23 people respondents to Rhiannan's survey. 19 out of 23 said they feel peer pressure </a:t>
            </a:r>
          </a:p>
          <a:p>
            <a:endParaRPr lang="en-GB" dirty="0" smtClean="0"/>
          </a:p>
          <a:p>
            <a:endParaRPr lang="en-GB" dirty="0"/>
          </a:p>
        </p:txBody>
      </p:sp>
    </p:spTree>
    <p:extLst>
      <p:ext uri="{BB962C8B-B14F-4D97-AF65-F5344CB8AC3E}">
        <p14:creationId xmlns:p14="http://schemas.microsoft.com/office/powerpoint/2010/main" val="7390500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7347" y="2481015"/>
            <a:ext cx="3801980" cy="2813886"/>
          </a:xfrm>
        </p:spPr>
        <p:txBody>
          <a:bodyPr/>
          <a:lstStyle/>
          <a:p>
            <a:r>
              <a:rPr lang="en-GB" dirty="0" smtClean="0"/>
              <a:t>Respect and Language </a:t>
            </a:r>
            <a:endParaRPr lang="en-GB" dirty="0"/>
          </a:p>
        </p:txBody>
      </p:sp>
      <p:pic>
        <p:nvPicPr>
          <p:cNvPr id="5" name="Picture 4"/>
          <p:cNvPicPr>
            <a:picLocks noChangeAspect="1"/>
          </p:cNvPicPr>
          <p:nvPr/>
        </p:nvPicPr>
        <p:blipFill>
          <a:blip r:embed="rId3"/>
          <a:stretch>
            <a:fillRect/>
          </a:stretch>
        </p:blipFill>
        <p:spPr>
          <a:xfrm>
            <a:off x="5454315" y="2101516"/>
            <a:ext cx="5507464" cy="3801980"/>
          </a:xfrm>
          <a:prstGeom prst="rect">
            <a:avLst/>
          </a:prstGeom>
        </p:spPr>
      </p:pic>
    </p:spTree>
    <p:extLst>
      <p:ext uri="{BB962C8B-B14F-4D97-AF65-F5344CB8AC3E}">
        <p14:creationId xmlns:p14="http://schemas.microsoft.com/office/powerpoint/2010/main" val="21700222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6164F-20C4-D660-C3DD-C67A017C48EB}"/>
              </a:ext>
            </a:extLst>
          </p:cNvPr>
          <p:cNvSpPr>
            <a:spLocks noGrp="1"/>
          </p:cNvSpPr>
          <p:nvPr>
            <p:ph type="title"/>
          </p:nvPr>
        </p:nvSpPr>
        <p:spPr/>
        <p:txBody>
          <a:bodyPr/>
          <a:lstStyle/>
          <a:p>
            <a:r>
              <a:rPr lang="en-GB" dirty="0" smtClean="0">
                <a:solidFill>
                  <a:schemeClr val="bg1"/>
                </a:solidFill>
              </a:rPr>
              <a:t>Local and National Services </a:t>
            </a:r>
            <a:endParaRPr lang="en-GB" dirty="0">
              <a:solidFill>
                <a:schemeClr val="bg1"/>
              </a:solidFill>
            </a:endParaRPr>
          </a:p>
        </p:txBody>
      </p:sp>
      <p:sp>
        <p:nvSpPr>
          <p:cNvPr id="3" name="Content Placeholder 2">
            <a:extLst>
              <a:ext uri="{FF2B5EF4-FFF2-40B4-BE49-F238E27FC236}">
                <a16:creationId xmlns:a16="http://schemas.microsoft.com/office/drawing/2014/main" id="{5683C449-96C5-5728-12D4-6AFA24A4FACC}"/>
              </a:ext>
            </a:extLst>
          </p:cNvPr>
          <p:cNvSpPr>
            <a:spLocks noGrp="1"/>
          </p:cNvSpPr>
          <p:nvPr>
            <p:ph idx="1"/>
          </p:nvPr>
        </p:nvSpPr>
        <p:spPr>
          <a:xfrm>
            <a:off x="89210" y="1825625"/>
            <a:ext cx="11653024" cy="4887410"/>
          </a:xfrm>
        </p:spPr>
        <p:txBody>
          <a:bodyPr>
            <a:normAutofit fontScale="92500" lnSpcReduction="20000"/>
          </a:bodyPr>
          <a:lstStyle/>
          <a:p>
            <a:pPr marL="0" indent="0">
              <a:buNone/>
            </a:pPr>
            <a:r>
              <a:rPr lang="en-GB" i="1" dirty="0" smtClean="0">
                <a:latin typeface="+mj-lt"/>
              </a:rPr>
              <a:t>If you have been affected by any of the issues discussed in this or want to talk to someone for support these services are here for you :</a:t>
            </a:r>
          </a:p>
          <a:p>
            <a:r>
              <a:rPr lang="en-GB" dirty="0" smtClean="0">
                <a:latin typeface="+mj-lt"/>
              </a:rPr>
              <a:t>Shetland Recovery Hub </a:t>
            </a:r>
            <a:r>
              <a:rPr lang="en-GB" dirty="0">
                <a:latin typeface="+mj-lt"/>
              </a:rPr>
              <a:t>01595 </a:t>
            </a:r>
            <a:r>
              <a:rPr lang="en-GB" dirty="0" smtClean="0">
                <a:latin typeface="+mj-lt"/>
              </a:rPr>
              <a:t>744402</a:t>
            </a:r>
          </a:p>
          <a:p>
            <a:r>
              <a:rPr lang="en-GB" dirty="0" smtClean="0">
                <a:latin typeface="+mj-lt"/>
              </a:rPr>
              <a:t>Substance </a:t>
            </a:r>
            <a:r>
              <a:rPr lang="en-GB" dirty="0">
                <a:latin typeface="+mj-lt"/>
              </a:rPr>
              <a:t>Misuse Recovery Service  01595 </a:t>
            </a:r>
            <a:r>
              <a:rPr lang="en-GB" dirty="0" smtClean="0">
                <a:latin typeface="+mj-lt"/>
              </a:rPr>
              <a:t>743006</a:t>
            </a:r>
          </a:p>
          <a:p>
            <a:r>
              <a:rPr lang="en-US" dirty="0" smtClean="0">
                <a:latin typeface="+mj-lt"/>
              </a:rPr>
              <a:t>National </a:t>
            </a:r>
            <a:r>
              <a:rPr lang="en-US" dirty="0">
                <a:latin typeface="+mj-lt"/>
              </a:rPr>
              <a:t>Alcohol and Other Drug </a:t>
            </a:r>
            <a:r>
              <a:rPr lang="en-US" dirty="0" smtClean="0">
                <a:latin typeface="+mj-lt"/>
              </a:rPr>
              <a:t>Hotline </a:t>
            </a:r>
            <a:r>
              <a:rPr lang="en-GB" dirty="0">
                <a:latin typeface="+mj-lt"/>
              </a:rPr>
              <a:t>1800 250 </a:t>
            </a:r>
            <a:r>
              <a:rPr lang="en-GB" dirty="0" smtClean="0">
                <a:latin typeface="+mj-lt"/>
              </a:rPr>
              <a:t>015</a:t>
            </a:r>
          </a:p>
          <a:p>
            <a:r>
              <a:rPr lang="en-GB" dirty="0" smtClean="0">
                <a:latin typeface="+mj-lt"/>
              </a:rPr>
              <a:t>Crew </a:t>
            </a:r>
            <a:r>
              <a:rPr lang="en-GB" dirty="0">
                <a:latin typeface="+mj-lt"/>
              </a:rPr>
              <a:t>2000 </a:t>
            </a:r>
            <a:r>
              <a:rPr lang="en-US" dirty="0" smtClean="0">
                <a:latin typeface="+mj-lt"/>
              </a:rPr>
              <a:t>Digital </a:t>
            </a:r>
            <a:r>
              <a:rPr lang="en-US" dirty="0">
                <a:latin typeface="+mj-lt"/>
              </a:rPr>
              <a:t>Drop-in by emailing dropin@crew2000.org.uk, sending a FREE text to 07860047501 for a call </a:t>
            </a:r>
            <a:r>
              <a:rPr lang="en-US" dirty="0" smtClean="0">
                <a:latin typeface="+mj-lt"/>
              </a:rPr>
              <a:t>back. For more resources search </a:t>
            </a:r>
            <a:r>
              <a:rPr lang="en-GB" dirty="0">
                <a:hlinkClick r:id="rId3"/>
              </a:rPr>
              <a:t>www.crew.scot</a:t>
            </a:r>
            <a:r>
              <a:rPr lang="en-GB" dirty="0" smtClean="0">
                <a:hlinkClick r:id="rId3"/>
              </a:rPr>
              <a:t>/</a:t>
            </a:r>
            <a:endParaRPr lang="en-GB" dirty="0" smtClean="0">
              <a:latin typeface="+mj-lt"/>
            </a:endParaRPr>
          </a:p>
          <a:p>
            <a:r>
              <a:rPr lang="en-US" dirty="0" smtClean="0">
                <a:latin typeface="+mj-lt"/>
              </a:rPr>
              <a:t>Call</a:t>
            </a:r>
            <a:r>
              <a:rPr lang="en-US" dirty="0">
                <a:latin typeface="+mj-lt"/>
              </a:rPr>
              <a:t> </a:t>
            </a:r>
            <a:r>
              <a:rPr lang="en-US" dirty="0" smtClean="0">
                <a:latin typeface="+mj-lt"/>
              </a:rPr>
              <a:t> 116 123 </a:t>
            </a:r>
            <a:r>
              <a:rPr lang="en-US" dirty="0">
                <a:latin typeface="+mj-lt"/>
              </a:rPr>
              <a:t> to talk </a:t>
            </a:r>
            <a:r>
              <a:rPr lang="en-US" dirty="0" smtClean="0">
                <a:latin typeface="+mj-lt"/>
              </a:rPr>
              <a:t>to</a:t>
            </a:r>
            <a:r>
              <a:rPr lang="en-US" dirty="0">
                <a:latin typeface="+mj-lt"/>
              </a:rPr>
              <a:t> </a:t>
            </a:r>
            <a:r>
              <a:rPr lang="en-US" dirty="0" err="1" smtClean="0">
                <a:latin typeface="+mj-lt"/>
              </a:rPr>
              <a:t>Samaratins</a:t>
            </a:r>
            <a:r>
              <a:rPr lang="en-US" dirty="0" smtClean="0">
                <a:latin typeface="+mj-lt"/>
              </a:rPr>
              <a:t> , </a:t>
            </a:r>
            <a:r>
              <a:rPr lang="en-US" dirty="0">
                <a:latin typeface="+mj-lt"/>
              </a:rPr>
              <a:t>or email</a:t>
            </a:r>
            <a:r>
              <a:rPr lang="en-US" dirty="0" smtClean="0">
                <a:latin typeface="+mj-lt"/>
              </a:rPr>
              <a:t>: jo@Samaritans.org</a:t>
            </a:r>
            <a:r>
              <a:rPr lang="en-US" dirty="0">
                <a:latin typeface="+mj-lt"/>
              </a:rPr>
              <a:t> for a reply within 24 hours</a:t>
            </a:r>
          </a:p>
          <a:p>
            <a:r>
              <a:rPr lang="en-US" dirty="0">
                <a:latin typeface="+mj-lt"/>
              </a:rPr>
              <a:t>Text "SHOUT" to 85258 to contact </a:t>
            </a:r>
            <a:r>
              <a:rPr lang="en-US" dirty="0" smtClean="0">
                <a:latin typeface="+mj-lt"/>
              </a:rPr>
              <a:t>the Shout Crisis Text Line, </a:t>
            </a:r>
            <a:r>
              <a:rPr lang="en-US" dirty="0">
                <a:latin typeface="+mj-lt"/>
              </a:rPr>
              <a:t>or text "YM" if you're under 19</a:t>
            </a:r>
          </a:p>
          <a:p>
            <a:r>
              <a:rPr lang="en-US" dirty="0">
                <a:latin typeface="+mj-lt"/>
              </a:rPr>
              <a:t>If you're under 19, you can also call </a:t>
            </a:r>
            <a:r>
              <a:rPr lang="en-US" dirty="0" smtClean="0">
                <a:latin typeface="+mj-lt"/>
              </a:rPr>
              <a:t>0800 11110800</a:t>
            </a:r>
            <a:r>
              <a:rPr lang="en-US" dirty="0">
                <a:latin typeface="+mj-lt"/>
              </a:rPr>
              <a:t> to talk to </a:t>
            </a:r>
            <a:r>
              <a:rPr lang="en-US" dirty="0" err="1" smtClean="0">
                <a:latin typeface="+mj-lt"/>
              </a:rPr>
              <a:t>Childline</a:t>
            </a:r>
            <a:r>
              <a:rPr lang="en-US" dirty="0" smtClean="0">
                <a:latin typeface="+mj-lt"/>
              </a:rPr>
              <a:t>. </a:t>
            </a:r>
            <a:r>
              <a:rPr lang="en-US" dirty="0">
                <a:latin typeface="+mj-lt"/>
              </a:rPr>
              <a:t>The number will not appear on your phone bill.</a:t>
            </a:r>
          </a:p>
          <a:p>
            <a:endParaRPr lang="en-GB" dirty="0" smtClean="0"/>
          </a:p>
          <a:p>
            <a:endParaRPr lang="en-GB" dirty="0"/>
          </a:p>
          <a:p>
            <a:pPr marL="0" indent="0">
              <a:buNone/>
            </a:pPr>
            <a:endParaRPr lang="en-GB" dirty="0" smtClean="0"/>
          </a:p>
          <a:p>
            <a:endParaRPr lang="en-GB" dirty="0" smtClean="0"/>
          </a:p>
        </p:txBody>
      </p:sp>
    </p:spTree>
    <p:extLst>
      <p:ext uri="{BB962C8B-B14F-4D97-AF65-F5344CB8AC3E}">
        <p14:creationId xmlns:p14="http://schemas.microsoft.com/office/powerpoint/2010/main" val="20308862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885226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does the presentation say to you?</a:t>
            </a:r>
            <a:endParaRPr lang="en-GB" dirty="0"/>
          </a:p>
        </p:txBody>
      </p:sp>
      <p:sp>
        <p:nvSpPr>
          <p:cNvPr id="3" name="Content Placeholder 2"/>
          <p:cNvSpPr>
            <a:spLocks noGrp="1"/>
          </p:cNvSpPr>
          <p:nvPr>
            <p:ph idx="1"/>
          </p:nvPr>
        </p:nvSpPr>
        <p:spPr/>
        <p:txBody>
          <a:bodyPr/>
          <a:lstStyle/>
          <a:p>
            <a:r>
              <a:rPr lang="en-GB" dirty="0" smtClean="0"/>
              <a:t>Young people are aware of what’s going on and know/have ideas on how to help. I like how young people were conducting and taking part in the research</a:t>
            </a:r>
          </a:p>
          <a:p>
            <a:r>
              <a:rPr lang="en-GB" dirty="0" smtClean="0"/>
              <a:t>It told me that more support is needed around drugs and alcohol in Shetland. It also pointed out the growing issue around peer pressure and young people.</a:t>
            </a:r>
          </a:p>
          <a:p>
            <a:r>
              <a:rPr lang="en-GB" dirty="0" smtClean="0"/>
              <a:t>I was unfortunately not surprised by any of the information about how rampant drug culture is in Shetland, although I’m incredibly hopeful and grateful that it is being discussed and researched by such loving and caring people. </a:t>
            </a:r>
            <a:endParaRPr lang="en-GB" dirty="0"/>
          </a:p>
        </p:txBody>
      </p:sp>
    </p:spTree>
    <p:extLst>
      <p:ext uri="{BB962C8B-B14F-4D97-AF65-F5344CB8AC3E}">
        <p14:creationId xmlns:p14="http://schemas.microsoft.com/office/powerpoint/2010/main" val="21429071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most important messages that you got from the presentation?</a:t>
            </a:r>
            <a:endParaRPr lang="en-GB" dirty="0"/>
          </a:p>
        </p:txBody>
      </p:sp>
      <p:sp>
        <p:nvSpPr>
          <p:cNvPr id="3" name="Content Placeholder 2"/>
          <p:cNvSpPr>
            <a:spLocks noGrp="1"/>
          </p:cNvSpPr>
          <p:nvPr>
            <p:ph idx="1"/>
          </p:nvPr>
        </p:nvSpPr>
        <p:spPr/>
        <p:txBody>
          <a:bodyPr/>
          <a:lstStyle/>
          <a:p>
            <a:r>
              <a:rPr lang="en-GB" dirty="0"/>
              <a:t>S</a:t>
            </a:r>
            <a:r>
              <a:rPr lang="en-GB" dirty="0" smtClean="0"/>
              <a:t>tigma around NOT drinking and peer pressure needs to be reduced</a:t>
            </a:r>
          </a:p>
          <a:p>
            <a:r>
              <a:rPr lang="en-GB" dirty="0" smtClean="0"/>
              <a:t>The main message I got from the presentation is that young people are willing to help and guide change, as well as adults, and a shift in stigma, culture and support outlets will help us all</a:t>
            </a:r>
          </a:p>
          <a:p>
            <a:r>
              <a:rPr lang="en-GB" dirty="0" smtClean="0"/>
              <a:t>It shouldn’t be entirely up to us to solve this issue</a:t>
            </a:r>
          </a:p>
          <a:p>
            <a:r>
              <a:rPr lang="en-GB" dirty="0" smtClean="0"/>
              <a:t>That more young people need more support when it comes to drug and alcohol use</a:t>
            </a:r>
            <a:endParaRPr lang="en-GB" dirty="0"/>
          </a:p>
        </p:txBody>
      </p:sp>
    </p:spTree>
    <p:extLst>
      <p:ext uri="{BB962C8B-B14F-4D97-AF65-F5344CB8AC3E}">
        <p14:creationId xmlns:p14="http://schemas.microsoft.com/office/powerpoint/2010/main" val="3904302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93814042"/>
              </p:ext>
            </p:extLst>
          </p:nvPr>
        </p:nvGraphicFramePr>
        <p:xfrm>
          <a:off x="2174488" y="2468759"/>
          <a:ext cx="9467385" cy="4233125"/>
        </p:xfrm>
        <a:graphic>
          <a:graphicData uri="http://schemas.openxmlformats.org/drawingml/2006/table">
            <a:tbl>
              <a:tblPr firstRow="1" firstCol="1" bandRow="1">
                <a:tableStyleId>{5C22544A-7EE6-4342-B048-85BDC9FD1C3A}</a:tableStyleId>
              </a:tblPr>
              <a:tblGrid>
                <a:gridCol w="7177193">
                  <a:extLst>
                    <a:ext uri="{9D8B030D-6E8A-4147-A177-3AD203B41FA5}">
                      <a16:colId xmlns:a16="http://schemas.microsoft.com/office/drawing/2014/main" val="2318535503"/>
                    </a:ext>
                  </a:extLst>
                </a:gridCol>
                <a:gridCol w="1152972">
                  <a:extLst>
                    <a:ext uri="{9D8B030D-6E8A-4147-A177-3AD203B41FA5}">
                      <a16:colId xmlns:a16="http://schemas.microsoft.com/office/drawing/2014/main" val="1215101119"/>
                    </a:ext>
                  </a:extLst>
                </a:gridCol>
                <a:gridCol w="1137220">
                  <a:extLst>
                    <a:ext uri="{9D8B030D-6E8A-4147-A177-3AD203B41FA5}">
                      <a16:colId xmlns:a16="http://schemas.microsoft.com/office/drawing/2014/main" val="2876189020"/>
                    </a:ext>
                  </a:extLst>
                </a:gridCol>
              </a:tblGrid>
              <a:tr h="384830">
                <a:tc>
                  <a:txBody>
                    <a:bodyPr/>
                    <a:lstStyle/>
                    <a:p>
                      <a:pPr>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1600" dirty="0">
                          <a:effectLst/>
                        </a:rPr>
                        <a:t>Shetland</a:t>
                      </a:r>
                      <a:endParaRPr lang="en-GB"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1600" dirty="0">
                          <a:effectLst/>
                        </a:rPr>
                        <a:t>Scotland</a:t>
                      </a:r>
                      <a:endParaRPr lang="en-GB" sz="16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448880110"/>
                  </a:ext>
                </a:extLst>
              </a:tr>
              <a:tr h="384830">
                <a:tc>
                  <a:txBody>
                    <a:bodyPr/>
                    <a:lstStyle/>
                    <a:p>
                      <a:pPr>
                        <a:spcAft>
                          <a:spcPts val="0"/>
                        </a:spcAft>
                      </a:pPr>
                      <a:r>
                        <a:rPr lang="en-GB" sz="1600" dirty="0">
                          <a:effectLst/>
                        </a:rPr>
                        <a:t>Regular tobacco smokers (S2 and S4)</a:t>
                      </a:r>
                      <a:endParaRPr lang="en-GB" sz="16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1600" dirty="0">
                          <a:effectLst/>
                        </a:rPr>
                        <a:t>4.9%</a:t>
                      </a:r>
                      <a:endParaRPr lang="en-GB"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1600" dirty="0">
                          <a:effectLst/>
                        </a:rPr>
                        <a:t>2.7%</a:t>
                      </a:r>
                      <a:endParaRPr lang="en-GB" sz="16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845955613"/>
                  </a:ext>
                </a:extLst>
              </a:tr>
              <a:tr h="384830">
                <a:tc>
                  <a:txBody>
                    <a:bodyPr/>
                    <a:lstStyle/>
                    <a:p>
                      <a:pPr>
                        <a:spcAft>
                          <a:spcPts val="0"/>
                        </a:spcAft>
                      </a:pPr>
                      <a:r>
                        <a:rPr lang="en-GB" sz="1600" dirty="0">
                          <a:effectLst/>
                        </a:rPr>
                        <a:t>Use of e-cigarettes or regular vaping(S2 and S4)</a:t>
                      </a:r>
                      <a:endParaRPr lang="en-GB" sz="16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1600" dirty="0">
                          <a:effectLst/>
                        </a:rPr>
                        <a:t>12.5%</a:t>
                      </a:r>
                      <a:endParaRPr lang="en-GB"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1600" dirty="0">
                          <a:effectLst/>
                        </a:rPr>
                        <a:t>10.2%</a:t>
                      </a:r>
                      <a:endParaRPr lang="en-GB" sz="16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931004644"/>
                  </a:ext>
                </a:extLst>
              </a:tr>
              <a:tr h="384830">
                <a:tc>
                  <a:txBody>
                    <a:bodyPr/>
                    <a:lstStyle/>
                    <a:p>
                      <a:pPr>
                        <a:spcAft>
                          <a:spcPts val="0"/>
                        </a:spcAft>
                      </a:pPr>
                      <a:r>
                        <a:rPr lang="en-GB" sz="1600" dirty="0">
                          <a:effectLst/>
                        </a:rPr>
                        <a:t>Regular vaper (S2 and S4)</a:t>
                      </a:r>
                      <a:endParaRPr lang="en-GB" sz="16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1600" dirty="0">
                          <a:effectLst/>
                        </a:rPr>
                        <a:t>8.2%</a:t>
                      </a:r>
                      <a:endParaRPr lang="en-GB"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1600" dirty="0">
                          <a:effectLst/>
                        </a:rPr>
                        <a:t>6.7%</a:t>
                      </a:r>
                      <a:endParaRPr lang="en-GB" sz="16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304870823"/>
                  </a:ext>
                </a:extLst>
              </a:tr>
              <a:tr h="384830">
                <a:tc>
                  <a:txBody>
                    <a:bodyPr/>
                    <a:lstStyle/>
                    <a:p>
                      <a:pPr>
                        <a:spcAft>
                          <a:spcPts val="0"/>
                        </a:spcAft>
                      </a:pPr>
                      <a:r>
                        <a:rPr lang="en-GB" sz="1600" dirty="0">
                          <a:effectLst/>
                        </a:rPr>
                        <a:t>Drinking alcohol once a week or more(S2 and S4)</a:t>
                      </a:r>
                      <a:endParaRPr lang="en-GB" sz="16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1600" dirty="0">
                          <a:effectLst/>
                        </a:rPr>
                        <a:t>14.4%</a:t>
                      </a:r>
                      <a:endParaRPr lang="en-GB"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1600" dirty="0">
                          <a:effectLst/>
                        </a:rPr>
                        <a:t>7.4%</a:t>
                      </a:r>
                      <a:endParaRPr lang="en-GB" sz="16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418755381"/>
                  </a:ext>
                </a:extLst>
              </a:tr>
              <a:tr h="1154487">
                <a:tc>
                  <a:txBody>
                    <a:bodyPr/>
                    <a:lstStyle/>
                    <a:p>
                      <a:pPr>
                        <a:spcAft>
                          <a:spcPts val="0"/>
                        </a:spcAft>
                      </a:pPr>
                      <a:r>
                        <a:rPr lang="en-GB" sz="1600" dirty="0">
                          <a:effectLst/>
                        </a:rPr>
                        <a:t>Have ever taken illegal drugs, drugs formerly known as legal highs, solvents, or prescription drugs that were not prescribed to you (S2 and S4)</a:t>
                      </a:r>
                      <a:endParaRPr lang="en-GB" sz="16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1600" dirty="0">
                          <a:effectLst/>
                        </a:rPr>
                        <a:t>15.5%</a:t>
                      </a:r>
                      <a:endParaRPr lang="en-GB"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1600" dirty="0">
                          <a:effectLst/>
                        </a:rPr>
                        <a:t>9.6%</a:t>
                      </a:r>
                      <a:endParaRPr lang="en-GB" sz="16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9303088"/>
                  </a:ext>
                </a:extLst>
              </a:tr>
              <a:tr h="769658">
                <a:tc>
                  <a:txBody>
                    <a:bodyPr/>
                    <a:lstStyle/>
                    <a:p>
                      <a:pPr>
                        <a:spcAft>
                          <a:spcPts val="0"/>
                        </a:spcAft>
                      </a:pPr>
                      <a:r>
                        <a:rPr lang="en-GB" sz="1600" dirty="0">
                          <a:effectLst/>
                        </a:rPr>
                        <a:t>Mental Health and Wellbeing – Strengths and Difficulties Questionnaire within normal range (S2-S6)</a:t>
                      </a:r>
                      <a:endParaRPr lang="en-GB" sz="16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1600" dirty="0">
                          <a:effectLst/>
                        </a:rPr>
                        <a:t>64.3%</a:t>
                      </a:r>
                      <a:endParaRPr lang="en-GB"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1600" dirty="0">
                          <a:effectLst/>
                        </a:rPr>
                        <a:t>58.1%</a:t>
                      </a:r>
                      <a:endParaRPr lang="en-GB" sz="16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671708387"/>
                  </a:ext>
                </a:extLst>
              </a:tr>
              <a:tr h="384830">
                <a:tc>
                  <a:txBody>
                    <a:bodyPr/>
                    <a:lstStyle/>
                    <a:p>
                      <a:pPr>
                        <a:spcAft>
                          <a:spcPts val="0"/>
                        </a:spcAft>
                      </a:pPr>
                      <a:r>
                        <a:rPr lang="en-GB" sz="1600" dirty="0">
                          <a:effectLst/>
                        </a:rPr>
                        <a:t>Mental Health and Wellbeing – My life is just right</a:t>
                      </a:r>
                      <a:endParaRPr lang="en-GB" sz="16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1600" dirty="0">
                          <a:effectLst/>
                        </a:rPr>
                        <a:t>59.2%</a:t>
                      </a:r>
                      <a:endParaRPr lang="en-GB"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1600" dirty="0">
                          <a:effectLst/>
                        </a:rPr>
                        <a:t>58.8%</a:t>
                      </a:r>
                      <a:endParaRPr lang="en-GB" sz="16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717046699"/>
                  </a:ext>
                </a:extLst>
              </a:tr>
            </a:tbl>
          </a:graphicData>
        </a:graphic>
      </p:graphicFrame>
      <p:sp>
        <p:nvSpPr>
          <p:cNvPr id="6" name="Rectangle 1"/>
          <p:cNvSpPr>
            <a:spLocks noGrp="1" noChangeArrowheads="1"/>
          </p:cNvSpPr>
          <p:nvPr>
            <p:ph type="body" idx="1"/>
          </p:nvPr>
        </p:nvSpPr>
        <p:spPr bwMode="auto">
          <a:xfrm>
            <a:off x="2773184" y="1801535"/>
            <a:ext cx="75781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What did the health and wellbeing census tell us?</a:t>
            </a:r>
            <a:endParaRPr kumimoji="0" lang="en-GB" altLang="en-US" sz="1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 </a:t>
            </a:r>
            <a:endParaRPr kumimoji="0" lang="en-GB"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7" name="TextBox 6"/>
          <p:cNvSpPr txBox="1"/>
          <p:nvPr/>
        </p:nvSpPr>
        <p:spPr>
          <a:xfrm>
            <a:off x="2174488" y="167269"/>
            <a:ext cx="6601522" cy="830997"/>
          </a:xfrm>
          <a:prstGeom prst="rect">
            <a:avLst/>
          </a:prstGeom>
          <a:noFill/>
        </p:spPr>
        <p:txBody>
          <a:bodyPr wrap="square" rtlCol="0">
            <a:spAutoFit/>
          </a:bodyPr>
          <a:lstStyle/>
          <a:p>
            <a:r>
              <a:rPr lang="en-GB" sz="2400" b="1" i="1" dirty="0" smtClean="0"/>
              <a:t>Scottish Government : Health and Well being census</a:t>
            </a:r>
            <a:endParaRPr lang="en-GB" sz="2400" b="1" i="1" dirty="0"/>
          </a:p>
        </p:txBody>
      </p:sp>
    </p:spTree>
    <p:extLst>
      <p:ext uri="{BB962C8B-B14F-4D97-AF65-F5344CB8AC3E}">
        <p14:creationId xmlns:p14="http://schemas.microsoft.com/office/powerpoint/2010/main" val="1554662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ED0F8-9546-D63D-7980-0B3550450382}"/>
              </a:ext>
            </a:extLst>
          </p:cNvPr>
          <p:cNvSpPr>
            <a:spLocks noGrp="1"/>
          </p:cNvSpPr>
          <p:nvPr>
            <p:ph type="title"/>
          </p:nvPr>
        </p:nvSpPr>
        <p:spPr>
          <a:xfrm>
            <a:off x="2193073" y="735980"/>
            <a:ext cx="5066371" cy="1239411"/>
          </a:xfrm>
        </p:spPr>
        <p:txBody>
          <a:bodyPr/>
          <a:lstStyle/>
          <a:p>
            <a:r>
              <a:rPr lang="en-GB" dirty="0"/>
              <a:t>Findings</a:t>
            </a:r>
          </a:p>
        </p:txBody>
      </p:sp>
      <p:pic>
        <p:nvPicPr>
          <p:cNvPr id="3" name="Picture 2"/>
          <p:cNvPicPr>
            <a:picLocks noChangeAspect="1"/>
          </p:cNvPicPr>
          <p:nvPr/>
        </p:nvPicPr>
        <p:blipFill>
          <a:blip r:embed="rId3"/>
          <a:stretch>
            <a:fillRect/>
          </a:stretch>
        </p:blipFill>
        <p:spPr>
          <a:xfrm>
            <a:off x="3592989" y="2274092"/>
            <a:ext cx="5340559" cy="3737172"/>
          </a:xfrm>
          <a:prstGeom prst="rect">
            <a:avLst/>
          </a:prstGeom>
        </p:spPr>
      </p:pic>
    </p:spTree>
    <p:extLst>
      <p:ext uri="{BB962C8B-B14F-4D97-AF65-F5344CB8AC3E}">
        <p14:creationId xmlns:p14="http://schemas.microsoft.com/office/powerpoint/2010/main" val="3017316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A493B-CA1A-9481-EA57-912D5CE9AD7F}"/>
              </a:ext>
            </a:extLst>
          </p:cNvPr>
          <p:cNvSpPr>
            <a:spLocks noGrp="1"/>
          </p:cNvSpPr>
          <p:nvPr>
            <p:ph type="title"/>
          </p:nvPr>
        </p:nvSpPr>
        <p:spPr>
          <a:xfrm>
            <a:off x="2002728" y="1542469"/>
            <a:ext cx="10515600" cy="2852737"/>
          </a:xfrm>
        </p:spPr>
        <p:txBody>
          <a:bodyPr/>
          <a:lstStyle/>
          <a:p>
            <a:r>
              <a:rPr lang="en-GB" dirty="0"/>
              <a:t>Alcohol and other drugs in Shetland </a:t>
            </a:r>
            <a:endParaRPr lang="en-GB" i="1" dirty="0"/>
          </a:p>
        </p:txBody>
      </p:sp>
      <p:sp>
        <p:nvSpPr>
          <p:cNvPr id="3" name="Text Placeholder 2">
            <a:extLst>
              <a:ext uri="{FF2B5EF4-FFF2-40B4-BE49-F238E27FC236}">
                <a16:creationId xmlns:a16="http://schemas.microsoft.com/office/drawing/2014/main" id="{51C9A972-0D61-65C0-CC47-A159DFB8F415}"/>
              </a:ext>
            </a:extLst>
          </p:cNvPr>
          <p:cNvSpPr>
            <a:spLocks noGrp="1"/>
          </p:cNvSpPr>
          <p:nvPr>
            <p:ph type="body" idx="1"/>
          </p:nvPr>
        </p:nvSpPr>
        <p:spPr>
          <a:xfrm>
            <a:off x="2002728" y="4756731"/>
            <a:ext cx="10515600" cy="1500187"/>
          </a:xfrm>
        </p:spPr>
        <p:txBody>
          <a:bodyPr>
            <a:normAutofit/>
          </a:bodyPr>
          <a:lstStyle/>
          <a:p>
            <a:r>
              <a:rPr lang="en-GB" dirty="0" smtClean="0"/>
              <a:t>How </a:t>
            </a:r>
            <a:r>
              <a:rPr lang="en-GB" dirty="0"/>
              <a:t>young people view the culture in Shetland around alcohol and other </a:t>
            </a:r>
            <a:r>
              <a:rPr lang="en-GB" dirty="0" smtClean="0"/>
              <a:t>drugs</a:t>
            </a:r>
            <a:endParaRPr lang="en-GB" dirty="0" smtClean="0">
              <a:highlight>
                <a:srgbClr val="FFFF00"/>
              </a:highlight>
            </a:endParaRPr>
          </a:p>
          <a:p>
            <a:endParaRPr lang="en-GB" dirty="0" smtClean="0">
              <a:highlight>
                <a:srgbClr val="FFFF00"/>
              </a:highlight>
            </a:endParaRPr>
          </a:p>
          <a:p>
            <a:endParaRPr lang="en-GB" dirty="0">
              <a:highlight>
                <a:srgbClr val="FFFF00"/>
              </a:highlight>
            </a:endParaRPr>
          </a:p>
        </p:txBody>
      </p:sp>
    </p:spTree>
    <p:extLst>
      <p:ext uri="{BB962C8B-B14F-4D97-AF65-F5344CB8AC3E}">
        <p14:creationId xmlns:p14="http://schemas.microsoft.com/office/powerpoint/2010/main" val="2322034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F1C02-4E48-CB2A-FA22-607FDDC8D125}"/>
              </a:ext>
            </a:extLst>
          </p:cNvPr>
          <p:cNvSpPr>
            <a:spLocks noGrp="1"/>
          </p:cNvSpPr>
          <p:nvPr>
            <p:ph type="title"/>
          </p:nvPr>
        </p:nvSpPr>
        <p:spPr/>
        <p:txBody>
          <a:bodyPr/>
          <a:lstStyle/>
          <a:p>
            <a:r>
              <a:rPr lang="en-GB" dirty="0" smtClean="0">
                <a:solidFill>
                  <a:schemeClr val="bg1"/>
                </a:solidFill>
              </a:rPr>
              <a:t>Our Survey</a:t>
            </a:r>
            <a:endParaRPr lang="en-GB" dirty="0">
              <a:solidFill>
                <a:schemeClr val="bg1"/>
              </a:solidFill>
            </a:endParaRPr>
          </a:p>
        </p:txBody>
      </p:sp>
      <p:sp>
        <p:nvSpPr>
          <p:cNvPr id="3" name="Content Placeholder 2">
            <a:extLst>
              <a:ext uri="{FF2B5EF4-FFF2-40B4-BE49-F238E27FC236}">
                <a16:creationId xmlns:a16="http://schemas.microsoft.com/office/drawing/2014/main" id="{A7CDD3FD-BE2F-4C21-3BC6-810D64BD5E66}"/>
              </a:ext>
            </a:extLst>
          </p:cNvPr>
          <p:cNvSpPr>
            <a:spLocks noGrp="1"/>
          </p:cNvSpPr>
          <p:nvPr>
            <p:ph idx="1"/>
          </p:nvPr>
        </p:nvSpPr>
        <p:spPr>
          <a:xfrm>
            <a:off x="659780" y="1203816"/>
            <a:ext cx="10515600" cy="4351338"/>
          </a:xfrm>
        </p:spPr>
        <p:txBody>
          <a:bodyPr>
            <a:normAutofit/>
          </a:bodyPr>
          <a:lstStyle/>
          <a:p>
            <a:pPr marL="0" indent="0">
              <a:buNone/>
            </a:pPr>
            <a:endParaRPr lang="en-GB" dirty="0" smtClean="0"/>
          </a:p>
          <a:p>
            <a:pPr marL="0" indent="0">
              <a:buNone/>
            </a:pPr>
            <a:r>
              <a:rPr lang="en-GB" sz="1800" dirty="0" smtClean="0"/>
              <a:t>In our online survey young people were asked to select one of three potential images which they feel best describes culture. We had 176 respondents to the survey which targeted under people under 25. Surveys were circulated on social media and in schools. </a:t>
            </a:r>
            <a:r>
              <a:rPr lang="en-GB" dirty="0" smtClean="0"/>
              <a:t>                                              </a:t>
            </a:r>
            <a:endParaRPr lang="en-GB" i="1" dirty="0" smtClean="0"/>
          </a:p>
          <a:p>
            <a:endParaRPr lang="en-GB" i="1" dirty="0"/>
          </a:p>
          <a:p>
            <a:endParaRPr lang="en-GB" i="1" dirty="0" smtClean="0"/>
          </a:p>
          <a:p>
            <a:endParaRPr lang="en-GB" i="1" dirty="0"/>
          </a:p>
          <a:p>
            <a:endParaRPr lang="en-GB" i="1" dirty="0" smtClean="0"/>
          </a:p>
          <a:p>
            <a:endParaRPr lang="en-GB" i="1" dirty="0" smtClean="0"/>
          </a:p>
          <a:p>
            <a:endParaRPr lang="en-GB" i="1" dirty="0"/>
          </a:p>
          <a:p>
            <a:endParaRPr lang="en-GB" i="1" dirty="0" smtClean="0"/>
          </a:p>
          <a:p>
            <a:endParaRPr lang="en-GB" i="1" dirty="0"/>
          </a:p>
          <a:p>
            <a:pPr marL="0" indent="0">
              <a:buNone/>
            </a:pPr>
            <a:endParaRPr lang="en-GB" i="1" dirty="0"/>
          </a:p>
          <a:p>
            <a:endParaRPr lang="en-GB"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033" y="2734661"/>
            <a:ext cx="1934150" cy="2916454"/>
          </a:xfrm>
          <a:prstGeom prst="rect">
            <a:avLst/>
          </a:prstGeom>
        </p:spPr>
      </p:pic>
      <p:pic>
        <p:nvPicPr>
          <p:cNvPr id="5" name="Picture 4"/>
          <p:cNvPicPr>
            <a:picLocks noChangeAspect="1"/>
          </p:cNvPicPr>
          <p:nvPr/>
        </p:nvPicPr>
        <p:blipFill>
          <a:blip r:embed="rId4"/>
          <a:stretch>
            <a:fillRect/>
          </a:stretch>
        </p:blipFill>
        <p:spPr>
          <a:xfrm>
            <a:off x="2442068" y="2734661"/>
            <a:ext cx="1925053" cy="2916454"/>
          </a:xfrm>
          <a:prstGeom prst="rect">
            <a:avLst/>
          </a:prstGeom>
        </p:spPr>
      </p:pic>
      <p:pic>
        <p:nvPicPr>
          <p:cNvPr id="6" name="Picture 5"/>
          <p:cNvPicPr>
            <a:picLocks noChangeAspect="1"/>
          </p:cNvPicPr>
          <p:nvPr/>
        </p:nvPicPr>
        <p:blipFill>
          <a:blip r:embed="rId5"/>
          <a:stretch>
            <a:fillRect/>
          </a:stretch>
        </p:blipFill>
        <p:spPr>
          <a:xfrm>
            <a:off x="4640898" y="2818653"/>
            <a:ext cx="1970522" cy="2948375"/>
          </a:xfrm>
          <a:prstGeom prst="rect">
            <a:avLst/>
          </a:prstGeom>
        </p:spPr>
      </p:pic>
      <p:graphicFrame>
        <p:nvGraphicFramePr>
          <p:cNvPr id="7" name="Chart 6">
            <a:extLst>
              <a:ext uri="{FF2B5EF4-FFF2-40B4-BE49-F238E27FC236}">
                <a16:creationId xmlns:a16="http://schemas.microsoft.com/office/drawing/2014/main" id="{E226DBEE-378B-BACF-835D-5C6D0EE715AF}"/>
              </a:ext>
            </a:extLst>
          </p:cNvPr>
          <p:cNvGraphicFramePr>
            <a:graphicFrameLocks/>
          </p:cNvGraphicFramePr>
          <p:nvPr>
            <p:extLst>
              <p:ext uri="{D42A27DB-BD31-4B8C-83A1-F6EECF244321}">
                <p14:modId xmlns:p14="http://schemas.microsoft.com/office/powerpoint/2010/main" val="114478780"/>
              </p:ext>
            </p:extLst>
          </p:nvPr>
        </p:nvGraphicFramePr>
        <p:xfrm>
          <a:off x="6795613" y="2529379"/>
          <a:ext cx="5024680" cy="386446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27526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01C40E-D0FF-B26A-783E-584BF8B3ADE9}"/>
              </a:ext>
            </a:extLst>
          </p:cNvPr>
          <p:cNvSpPr>
            <a:spLocks noGrp="1"/>
          </p:cNvSpPr>
          <p:nvPr>
            <p:ph idx="1"/>
          </p:nvPr>
        </p:nvSpPr>
        <p:spPr>
          <a:xfrm>
            <a:off x="3381801" y="1103157"/>
            <a:ext cx="7705617" cy="6303195"/>
          </a:xfrm>
        </p:spPr>
        <p:txBody>
          <a:bodyPr>
            <a:normAutofit/>
          </a:bodyPr>
          <a:lstStyle/>
          <a:p>
            <a:r>
              <a:rPr lang="en-GB" sz="2000" dirty="0" smtClean="0"/>
              <a:t>16 % of all respondents picked image number 1 from the Survey.</a:t>
            </a:r>
          </a:p>
          <a:p>
            <a:r>
              <a:rPr lang="en-GB" sz="2000" dirty="0" smtClean="0"/>
              <a:t>Interesting </a:t>
            </a:r>
            <a:r>
              <a:rPr lang="en-GB" sz="2000" dirty="0"/>
              <a:t>things they </a:t>
            </a:r>
            <a:r>
              <a:rPr lang="en-GB" sz="2000" dirty="0" smtClean="0"/>
              <a:t>said</a:t>
            </a:r>
          </a:p>
          <a:p>
            <a:r>
              <a:rPr lang="en-US" sz="2000" dirty="0" smtClean="0"/>
              <a:t>“because </a:t>
            </a:r>
            <a:r>
              <a:rPr lang="en-US" sz="2000" dirty="0"/>
              <a:t>the sun is like its a good thing but the moon can be the bad side of </a:t>
            </a:r>
            <a:r>
              <a:rPr lang="en-US" sz="2000" dirty="0" smtClean="0"/>
              <a:t>it” – 14 -15 years </a:t>
            </a:r>
          </a:p>
          <a:p>
            <a:r>
              <a:rPr lang="en-US" sz="2000" dirty="0" smtClean="0"/>
              <a:t>“Because </a:t>
            </a:r>
            <a:r>
              <a:rPr lang="en-US" sz="2000" dirty="0"/>
              <a:t>it’s “hidden” because everyone pretends the drug problems don’t </a:t>
            </a:r>
            <a:r>
              <a:rPr lang="en-US" sz="2000" dirty="0" smtClean="0"/>
              <a:t>exist” – 14 -15 years </a:t>
            </a:r>
          </a:p>
          <a:p>
            <a:r>
              <a:rPr lang="en-US" sz="2000" dirty="0" smtClean="0"/>
              <a:t>“I </a:t>
            </a:r>
            <a:r>
              <a:rPr lang="en-US" sz="2000" dirty="0"/>
              <a:t>feel like the other images depict the drug and alcohol problems in </a:t>
            </a:r>
            <a:r>
              <a:rPr lang="en-US" sz="2000" dirty="0" smtClean="0"/>
              <a:t>Shetland </a:t>
            </a:r>
            <a:r>
              <a:rPr lang="en-US" sz="2000" dirty="0"/>
              <a:t>as dangerous and bad but </a:t>
            </a:r>
            <a:r>
              <a:rPr lang="en-US" sz="2000" dirty="0" smtClean="0"/>
              <a:t>I </a:t>
            </a:r>
            <a:r>
              <a:rPr lang="en-US" sz="2000" dirty="0"/>
              <a:t>feel like they are not as bad as you don’t notice drug crimes happening often in </a:t>
            </a:r>
            <a:r>
              <a:rPr lang="en-US" sz="2000" dirty="0" smtClean="0"/>
              <a:t>Shetland” – 16-17 years</a:t>
            </a:r>
          </a:p>
          <a:p>
            <a:r>
              <a:rPr lang="en-US" sz="2000" dirty="0" smtClean="0"/>
              <a:t>“Drinking </a:t>
            </a:r>
            <a:r>
              <a:rPr lang="en-US" sz="2000" dirty="0"/>
              <a:t>is something we do at </a:t>
            </a:r>
            <a:r>
              <a:rPr lang="en-US" sz="2000" dirty="0" smtClean="0"/>
              <a:t>night” – 16 – 17 years </a:t>
            </a:r>
          </a:p>
          <a:p>
            <a:r>
              <a:rPr lang="en-US" sz="2000" dirty="0" smtClean="0"/>
              <a:t>“Cause drinking is normal up here” -14 to 15 years</a:t>
            </a:r>
          </a:p>
          <a:p>
            <a:pPr marL="0" indent="0">
              <a:buNone/>
            </a:pPr>
            <a:endParaRPr lang="en-GB" sz="1800" dirty="0">
              <a:solidFill>
                <a:srgbClr val="FF0000"/>
              </a:solidFill>
            </a:endParaRPr>
          </a:p>
        </p:txBody>
      </p:sp>
      <p:sp>
        <p:nvSpPr>
          <p:cNvPr id="4" name="Text Placeholder 3">
            <a:extLst>
              <a:ext uri="{FF2B5EF4-FFF2-40B4-BE49-F238E27FC236}">
                <a16:creationId xmlns:a16="http://schemas.microsoft.com/office/drawing/2014/main" id="{9584D3E5-9C31-4B63-B0A0-944BCAAC6565}"/>
              </a:ext>
            </a:extLst>
          </p:cNvPr>
          <p:cNvSpPr>
            <a:spLocks noGrp="1"/>
          </p:cNvSpPr>
          <p:nvPr>
            <p:ph type="body" sz="half" idx="2"/>
          </p:nvPr>
        </p:nvSpPr>
        <p:spPr>
          <a:xfrm>
            <a:off x="839788" y="457200"/>
            <a:ext cx="2756167" cy="6303194"/>
          </a:xfrm>
        </p:spPr>
        <p:txBody>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92" y="1354783"/>
            <a:ext cx="2419350" cy="3648075"/>
          </a:xfrm>
          <a:prstGeom prst="rect">
            <a:avLst/>
          </a:prstGeom>
        </p:spPr>
      </p:pic>
    </p:spTree>
    <p:extLst>
      <p:ext uri="{BB962C8B-B14F-4D97-AF65-F5344CB8AC3E}">
        <p14:creationId xmlns:p14="http://schemas.microsoft.com/office/powerpoint/2010/main" val="3090924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A8A1FC65B044489B65E684BE9CE75C" ma:contentTypeVersion="17" ma:contentTypeDescription="Create a new document." ma:contentTypeScope="" ma:versionID="b270cea278eaaa7785987d8c86bae8d0">
  <xsd:schema xmlns:xsd="http://www.w3.org/2001/XMLSchema" xmlns:xs="http://www.w3.org/2001/XMLSchema" xmlns:p="http://schemas.microsoft.com/office/2006/metadata/properties" xmlns:ns2="1e5d5cad-99d6-48eb-80b2-eb284849a3e9" xmlns:ns3="b134d4f5-2915-41cd-ac98-98cd822a119e" targetNamespace="http://schemas.microsoft.com/office/2006/metadata/properties" ma:root="true" ma:fieldsID="f7283d872b9ef493934b16f5304cc456" ns2:_="" ns3:_="">
    <xsd:import namespace="1e5d5cad-99d6-48eb-80b2-eb284849a3e9"/>
    <xsd:import namespace="b134d4f5-2915-41cd-ac98-98cd822a11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5d5cad-99d6-48eb-80b2-eb284849a3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35b766c-b0c5-4862-9a72-8c8264c1823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34d4f5-2915-41cd-ac98-98cd822a119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8160d3a-ae69-419d-9fdc-e3b383718814}" ma:internalName="TaxCatchAll" ma:showField="CatchAllData" ma:web="b134d4f5-2915-41cd-ac98-98cd822a11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134d4f5-2915-41cd-ac98-98cd822a119e" xsi:nil="true"/>
    <lcf76f155ced4ddcb4097134ff3c332f xmlns="1e5d5cad-99d6-48eb-80b2-eb284849a3e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9E472A8-ABA1-48A2-8BA0-4737568554C6}"/>
</file>

<file path=customXml/itemProps2.xml><?xml version="1.0" encoding="utf-8"?>
<ds:datastoreItem xmlns:ds="http://schemas.openxmlformats.org/officeDocument/2006/customXml" ds:itemID="{D9A8001D-FFFC-4494-AA4F-FC6ADB0EE647}"/>
</file>

<file path=customXml/itemProps3.xml><?xml version="1.0" encoding="utf-8"?>
<ds:datastoreItem xmlns:ds="http://schemas.openxmlformats.org/officeDocument/2006/customXml" ds:itemID="{6D249EE4-62DD-4440-AB74-3EC4BAAA4E97}"/>
</file>

<file path=docProps/app.xml><?xml version="1.0" encoding="utf-8"?>
<Properties xmlns="http://schemas.openxmlformats.org/officeDocument/2006/extended-properties" xmlns:vt="http://schemas.openxmlformats.org/officeDocument/2006/docPropsVTypes">
  <Template>Office Theme</Template>
  <TotalTime>4313</TotalTime>
  <Words>8659</Words>
  <Application>Microsoft Office PowerPoint</Application>
  <PresentationFormat>Widescreen</PresentationFormat>
  <Paragraphs>443</Paragraphs>
  <Slides>44</Slides>
  <Notes>44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Times New Roman</vt:lpstr>
      <vt:lpstr>Office Theme</vt:lpstr>
      <vt:lpstr>Alcohol and other drugs</vt:lpstr>
      <vt:lpstr>About the project</vt:lpstr>
      <vt:lpstr>Purpose of the research </vt:lpstr>
      <vt:lpstr>Method</vt:lpstr>
      <vt:lpstr>PowerPoint Presentation</vt:lpstr>
      <vt:lpstr>Findings</vt:lpstr>
      <vt:lpstr>Alcohol and other drugs in Shetland </vt:lpstr>
      <vt:lpstr>Our Survey</vt:lpstr>
      <vt:lpstr>PowerPoint Presentation</vt:lpstr>
      <vt:lpstr>PowerPoint Presentation</vt:lpstr>
      <vt:lpstr>PowerPoint Presentation</vt:lpstr>
      <vt:lpstr>Perception of image 2 and quotes from interviews and focus groups  –  </vt:lpstr>
      <vt:lpstr>PowerPoint Presentation</vt:lpstr>
      <vt:lpstr>Perception of image 3 and quotes from interviews and focus groups </vt:lpstr>
      <vt:lpstr>Participative Democracy Certificates </vt:lpstr>
      <vt:lpstr>Rhiannan’s Survey </vt:lpstr>
      <vt:lpstr>Emma’s Box </vt:lpstr>
      <vt:lpstr>PowerPoint Presentation</vt:lpstr>
      <vt:lpstr>Alcohol and other drugs are intertwined with wider Shetland culture, and are the only way to join in</vt:lpstr>
      <vt:lpstr>PowerPoint Presentation</vt:lpstr>
      <vt:lpstr>PowerPoint Presentation</vt:lpstr>
      <vt:lpstr>PowerPoint Presentation</vt:lpstr>
      <vt:lpstr>The Impact</vt:lpstr>
      <vt:lpstr>PowerPoint Presentation</vt:lpstr>
      <vt:lpstr>PowerPoint Presentation</vt:lpstr>
      <vt:lpstr>PowerPoint Presentation</vt:lpstr>
      <vt:lpstr>PowerPoint Presentation</vt:lpstr>
      <vt:lpstr>What young people want</vt:lpstr>
      <vt:lpstr>  Ideas for change suggested by young people to improve Shetlands alcohol and drug culture </vt:lpstr>
      <vt:lpstr> Change is needed to normalise asking for help and to reduce stigma </vt:lpstr>
      <vt:lpstr>More access to diverse ranges of support and education to reduce the appeal of alcohol and other drugs. </vt:lpstr>
      <vt:lpstr>The need for diverse opportunities to provide more choices for young people and the need for positive mentors to model these lifestyle choices. </vt:lpstr>
      <vt:lpstr>Open and honest conversations in families, relationships and communities </vt:lpstr>
      <vt:lpstr>Researchers Observations</vt:lpstr>
      <vt:lpstr>What Surprised Us? </vt:lpstr>
      <vt:lpstr>Key Issues To Consider</vt:lpstr>
      <vt:lpstr>Lessons learnt</vt:lpstr>
      <vt:lpstr>Choose Empathy</vt:lpstr>
      <vt:lpstr>Thank You</vt:lpstr>
      <vt:lpstr>Respect and Language </vt:lpstr>
      <vt:lpstr>Local and National Services </vt:lpstr>
      <vt:lpstr>PowerPoint Presentation</vt:lpstr>
      <vt:lpstr>What does the presentation say to you?</vt:lpstr>
      <vt:lpstr>What is the most important messages that you got from the presentation?</vt:lpstr>
    </vt:vector>
  </TitlesOfParts>
  <Company>Shetland Islands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Murray Una@VAS</dc:creator>
  <cp:lastModifiedBy>Murray Una@VAS</cp:lastModifiedBy>
  <cp:revision>331</cp:revision>
  <cp:lastPrinted>2023-09-19T14:13:40Z</cp:lastPrinted>
  <dcterms:created xsi:type="dcterms:W3CDTF">2022-12-06T07:19:10Z</dcterms:created>
  <dcterms:modified xsi:type="dcterms:W3CDTF">2023-09-24T07:55:29Z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0x0101001DA8A1FC65B044489B65E684BE9CE75C</vt:lpwstr>
  </property>
</Properties>
</file>